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375" r:id="rId3"/>
    <p:sldId id="265" r:id="rId4"/>
    <p:sldId id="376" r:id="rId5"/>
    <p:sldId id="267" r:id="rId6"/>
    <p:sldId id="377" r:id="rId7"/>
    <p:sldId id="272" r:id="rId8"/>
    <p:sldId id="385" r:id="rId9"/>
    <p:sldId id="276" r:id="rId10"/>
    <p:sldId id="386" r:id="rId11"/>
    <p:sldId id="387" r:id="rId12"/>
    <p:sldId id="294" r:id="rId13"/>
    <p:sldId id="297" r:id="rId14"/>
    <p:sldId id="298" r:id="rId15"/>
    <p:sldId id="299" r:id="rId16"/>
    <p:sldId id="301" r:id="rId17"/>
    <p:sldId id="302" r:id="rId18"/>
    <p:sldId id="305" r:id="rId19"/>
    <p:sldId id="307" r:id="rId20"/>
    <p:sldId id="308" r:id="rId21"/>
    <p:sldId id="309" r:id="rId22"/>
    <p:sldId id="322" r:id="rId23"/>
    <p:sldId id="35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4660"/>
  </p:normalViewPr>
  <p:slideViewPr>
    <p:cSldViewPr snapToGrid="0">
      <p:cViewPr>
        <p:scale>
          <a:sx n="100" d="100"/>
          <a:sy n="100" d="100"/>
        </p:scale>
        <p:origin x="-24" y="1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smtClean="0"/>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AD690C0-B7CD-4231-BDCB-DE67A563157F}" type="datetimeFigureOut">
              <a:rPr lang="en-US" smtClean="0"/>
              <a:t>1/24/2020</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BB694FE6-B12D-4ABD-9E12-82C49C1CB933}"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11524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AD690C0-B7CD-4231-BDCB-DE67A563157F}"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94FE6-B12D-4ABD-9E12-82C49C1CB933}" type="slidenum">
              <a:rPr lang="en-US" smtClean="0"/>
              <a:t>‹#›</a:t>
            </a:fld>
            <a:endParaRPr lang="en-US"/>
          </a:p>
        </p:txBody>
      </p:sp>
    </p:spTree>
    <p:extLst>
      <p:ext uri="{BB962C8B-B14F-4D97-AF65-F5344CB8AC3E}">
        <p14:creationId xmlns:p14="http://schemas.microsoft.com/office/powerpoint/2010/main" val="23493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AD690C0-B7CD-4231-BDCB-DE67A563157F}"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94FE6-B12D-4ABD-9E12-82C49C1CB933}" type="slidenum">
              <a:rPr lang="en-US" smtClean="0"/>
              <a:t>‹#›</a:t>
            </a:fld>
            <a:endParaRPr lang="en-US"/>
          </a:p>
        </p:txBody>
      </p:sp>
    </p:spTree>
    <p:extLst>
      <p:ext uri="{BB962C8B-B14F-4D97-AF65-F5344CB8AC3E}">
        <p14:creationId xmlns:p14="http://schemas.microsoft.com/office/powerpoint/2010/main" val="2802285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AD690C0-B7CD-4231-BDCB-DE67A563157F}"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94FE6-B12D-4ABD-9E12-82C49C1CB933}"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08588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AD690C0-B7CD-4231-BDCB-DE67A563157F}"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94FE6-B12D-4ABD-9E12-82C49C1CB933}" type="slidenum">
              <a:rPr lang="en-US" smtClean="0"/>
              <a:t>‹#›</a:t>
            </a:fld>
            <a:endParaRPr lang="en-US"/>
          </a:p>
        </p:txBody>
      </p:sp>
    </p:spTree>
    <p:extLst>
      <p:ext uri="{BB962C8B-B14F-4D97-AF65-F5344CB8AC3E}">
        <p14:creationId xmlns:p14="http://schemas.microsoft.com/office/powerpoint/2010/main" val="3082041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smtClean="0"/>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AD690C0-B7CD-4231-BDCB-DE67A563157F}"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694FE6-B12D-4ABD-9E12-82C49C1CB933}" type="slidenum">
              <a:rPr lang="en-US" smtClean="0"/>
              <a:t>‹#›</a:t>
            </a:fld>
            <a:endParaRPr lang="en-US"/>
          </a:p>
        </p:txBody>
      </p:sp>
    </p:spTree>
    <p:extLst>
      <p:ext uri="{BB962C8B-B14F-4D97-AF65-F5344CB8AC3E}">
        <p14:creationId xmlns:p14="http://schemas.microsoft.com/office/powerpoint/2010/main" val="638887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smtClean="0"/>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AD690C0-B7CD-4231-BDCB-DE67A563157F}"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694FE6-B12D-4ABD-9E12-82C49C1CB933}" type="slidenum">
              <a:rPr lang="en-US" smtClean="0"/>
              <a:t>‹#›</a:t>
            </a:fld>
            <a:endParaRPr lang="en-US"/>
          </a:p>
        </p:txBody>
      </p:sp>
    </p:spTree>
    <p:extLst>
      <p:ext uri="{BB962C8B-B14F-4D97-AF65-F5344CB8AC3E}">
        <p14:creationId xmlns:p14="http://schemas.microsoft.com/office/powerpoint/2010/main" val="3162209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AD690C0-B7CD-4231-BDCB-DE67A563157F}"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94FE6-B12D-4ABD-9E12-82C49C1CB933}" type="slidenum">
              <a:rPr lang="en-US" smtClean="0"/>
              <a:t>‹#›</a:t>
            </a:fld>
            <a:endParaRPr lang="en-US"/>
          </a:p>
        </p:txBody>
      </p:sp>
    </p:spTree>
    <p:extLst>
      <p:ext uri="{BB962C8B-B14F-4D97-AF65-F5344CB8AC3E}">
        <p14:creationId xmlns:p14="http://schemas.microsoft.com/office/powerpoint/2010/main" val="2309818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AD690C0-B7CD-4231-BDCB-DE67A563157F}"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94FE6-B12D-4ABD-9E12-82C49C1CB933}" type="slidenum">
              <a:rPr lang="en-US" smtClean="0"/>
              <a:t>‹#›</a:t>
            </a:fld>
            <a:endParaRPr lang="en-US"/>
          </a:p>
        </p:txBody>
      </p:sp>
    </p:spTree>
    <p:extLst>
      <p:ext uri="{BB962C8B-B14F-4D97-AF65-F5344CB8AC3E}">
        <p14:creationId xmlns:p14="http://schemas.microsoft.com/office/powerpoint/2010/main" val="726330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AD690C0-B7CD-4231-BDCB-DE67A563157F}"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94FE6-B12D-4ABD-9E12-82C49C1CB933}" type="slidenum">
              <a:rPr lang="en-US" smtClean="0"/>
              <a:t>‹#›</a:t>
            </a:fld>
            <a:endParaRPr lang="en-US"/>
          </a:p>
        </p:txBody>
      </p:sp>
    </p:spTree>
    <p:extLst>
      <p:ext uri="{BB962C8B-B14F-4D97-AF65-F5344CB8AC3E}">
        <p14:creationId xmlns:p14="http://schemas.microsoft.com/office/powerpoint/2010/main" val="3405614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AD690C0-B7CD-4231-BDCB-DE67A563157F}"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94FE6-B12D-4ABD-9E12-82C49C1CB933}" type="slidenum">
              <a:rPr lang="en-US" smtClean="0"/>
              <a:t>‹#›</a:t>
            </a:fld>
            <a:endParaRPr lang="en-US"/>
          </a:p>
        </p:txBody>
      </p:sp>
    </p:spTree>
    <p:extLst>
      <p:ext uri="{BB962C8B-B14F-4D97-AF65-F5344CB8AC3E}">
        <p14:creationId xmlns:p14="http://schemas.microsoft.com/office/powerpoint/2010/main" val="232073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smtClean="0"/>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AD690C0-B7CD-4231-BDCB-DE67A563157F}"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94FE6-B12D-4ABD-9E12-82C49C1CB933}" type="slidenum">
              <a:rPr lang="en-US" smtClean="0"/>
              <a:t>‹#›</a:t>
            </a:fld>
            <a:endParaRPr lang="en-US"/>
          </a:p>
        </p:txBody>
      </p:sp>
    </p:spTree>
    <p:extLst>
      <p:ext uri="{BB962C8B-B14F-4D97-AF65-F5344CB8AC3E}">
        <p14:creationId xmlns:p14="http://schemas.microsoft.com/office/powerpoint/2010/main" val="78619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AD690C0-B7CD-4231-BDCB-DE67A563157F}"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94FE6-B12D-4ABD-9E12-82C49C1CB933}" type="slidenum">
              <a:rPr lang="en-US" smtClean="0"/>
              <a:t>‹#›</a:t>
            </a:fld>
            <a:endParaRPr lang="en-US"/>
          </a:p>
        </p:txBody>
      </p:sp>
    </p:spTree>
    <p:extLst>
      <p:ext uri="{BB962C8B-B14F-4D97-AF65-F5344CB8AC3E}">
        <p14:creationId xmlns:p14="http://schemas.microsoft.com/office/powerpoint/2010/main" val="253194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AD690C0-B7CD-4231-BDCB-DE67A563157F}"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694FE6-B12D-4ABD-9E12-82C49C1CB933}" type="slidenum">
              <a:rPr lang="en-US" smtClean="0"/>
              <a:t>‹#›</a:t>
            </a:fld>
            <a:endParaRPr lang="en-US"/>
          </a:p>
        </p:txBody>
      </p:sp>
    </p:spTree>
    <p:extLst>
      <p:ext uri="{BB962C8B-B14F-4D97-AF65-F5344CB8AC3E}">
        <p14:creationId xmlns:p14="http://schemas.microsoft.com/office/powerpoint/2010/main" val="96125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AD690C0-B7CD-4231-BDCB-DE67A563157F}"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694FE6-B12D-4ABD-9E12-82C49C1CB933}" type="slidenum">
              <a:rPr lang="en-US" smtClean="0"/>
              <a:t>‹#›</a:t>
            </a:fld>
            <a:endParaRPr lang="en-US"/>
          </a:p>
        </p:txBody>
      </p:sp>
    </p:spTree>
    <p:extLst>
      <p:ext uri="{BB962C8B-B14F-4D97-AF65-F5344CB8AC3E}">
        <p14:creationId xmlns:p14="http://schemas.microsoft.com/office/powerpoint/2010/main" val="1893823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D690C0-B7CD-4231-BDCB-DE67A563157F}"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694FE6-B12D-4ABD-9E12-82C49C1CB933}" type="slidenum">
              <a:rPr lang="en-US" smtClean="0"/>
              <a:t>‹#›</a:t>
            </a:fld>
            <a:endParaRPr lang="en-US"/>
          </a:p>
        </p:txBody>
      </p:sp>
    </p:spTree>
    <p:extLst>
      <p:ext uri="{BB962C8B-B14F-4D97-AF65-F5344CB8AC3E}">
        <p14:creationId xmlns:p14="http://schemas.microsoft.com/office/powerpoint/2010/main" val="669522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AD690C0-B7CD-4231-BDCB-DE67A563157F}"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94FE6-B12D-4ABD-9E12-82C49C1CB933}" type="slidenum">
              <a:rPr lang="en-US" smtClean="0"/>
              <a:t>‹#›</a:t>
            </a:fld>
            <a:endParaRPr lang="en-US"/>
          </a:p>
        </p:txBody>
      </p:sp>
    </p:spTree>
    <p:extLst>
      <p:ext uri="{BB962C8B-B14F-4D97-AF65-F5344CB8AC3E}">
        <p14:creationId xmlns:p14="http://schemas.microsoft.com/office/powerpoint/2010/main" val="344054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AD690C0-B7CD-4231-BDCB-DE67A563157F}"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94FE6-B12D-4ABD-9E12-82C49C1CB933}" type="slidenum">
              <a:rPr lang="en-US" smtClean="0"/>
              <a:t>‹#›</a:t>
            </a:fld>
            <a:endParaRPr lang="en-US"/>
          </a:p>
        </p:txBody>
      </p:sp>
    </p:spTree>
    <p:extLst>
      <p:ext uri="{BB962C8B-B14F-4D97-AF65-F5344CB8AC3E}">
        <p14:creationId xmlns:p14="http://schemas.microsoft.com/office/powerpoint/2010/main" val="388165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AD690C0-B7CD-4231-BDCB-DE67A563157F}" type="datetimeFigureOut">
              <a:rPr lang="en-US" smtClean="0"/>
              <a:t>1/24/2020</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BB694FE6-B12D-4ABD-9E12-82C49C1CB933}" type="slidenum">
              <a:rPr lang="en-US" smtClean="0"/>
              <a:t>‹#›</a:t>
            </a:fld>
            <a:endParaRPr lang="en-US"/>
          </a:p>
        </p:txBody>
      </p:sp>
    </p:spTree>
    <p:extLst>
      <p:ext uri="{BB962C8B-B14F-4D97-AF65-F5344CB8AC3E}">
        <p14:creationId xmlns:p14="http://schemas.microsoft.com/office/powerpoint/2010/main" val="327909179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21443491">
            <a:off x="1397479" y="2941607"/>
            <a:ext cx="8959064" cy="3108543"/>
          </a:xfrm>
          <a:prstGeom prst="rect">
            <a:avLst/>
          </a:prstGeom>
          <a:scene3d>
            <a:camera prst="orthographicFront"/>
            <a:lightRig rig="threePt" dir="t"/>
          </a:scene3d>
          <a:sp3d>
            <a:bevelT w="114300" prst="artDeco"/>
          </a:sp3d>
        </p:spPr>
        <p:txBody>
          <a:bodyPr wrap="square">
            <a:spAutoFit/>
          </a:bodyPr>
          <a:lstStyle/>
          <a:p>
            <a:pPr algn="ctr"/>
            <a:r>
              <a:rPr lang="az-Latn-AZ" sz="2800" dirty="0">
                <a:latin typeface="Calibri" panose="020F0502020204030204" pitchFamily="34" charset="0"/>
                <a:cs typeface="Calibri" panose="020F0502020204030204" pitchFamily="34" charset="0"/>
              </a:rPr>
              <a:t> </a:t>
            </a:r>
            <a:endParaRPr lang="ru-RU" sz="2800" dirty="0">
              <a:latin typeface="Calibri" panose="020F0502020204030204" pitchFamily="34" charset="0"/>
              <a:cs typeface="Calibri" panose="020F0502020204030204" pitchFamily="34" charset="0"/>
            </a:endParaRPr>
          </a:p>
          <a:p>
            <a:pPr algn="ctr"/>
            <a:r>
              <a:rPr lang="az-Latn-AZ" sz="2800" b="1" i="1" dirty="0">
                <a:latin typeface="Calibri" panose="020F0502020204030204" pitchFamily="34" charset="0"/>
                <a:cs typeface="Calibri" panose="020F0502020204030204" pitchFamily="34" charset="0"/>
              </a:rPr>
              <a:t>“SAĞLAMLIQ IMKANLARI MƏHDUD UŞAQLAR ÜÇÜN ICMA ƏSASLI SOSIAL REABILITASIYA MƏRKƏZI”</a:t>
            </a:r>
            <a:endParaRPr lang="ru-RU" sz="2800" dirty="0">
              <a:latin typeface="Calibri" panose="020F0502020204030204" pitchFamily="34" charset="0"/>
              <a:cs typeface="Calibri" panose="020F0502020204030204" pitchFamily="34" charset="0"/>
            </a:endParaRPr>
          </a:p>
          <a:p>
            <a:pPr algn="ctr"/>
            <a:endParaRPr lang="en-US" sz="2800" b="1" dirty="0" smtClean="0">
              <a:latin typeface="Calibri" panose="020F0502020204030204" pitchFamily="34" charset="0"/>
              <a:cs typeface="Calibri" panose="020F0502020204030204" pitchFamily="34" charset="0"/>
            </a:endParaRPr>
          </a:p>
          <a:p>
            <a:pPr algn="ctr"/>
            <a:r>
              <a:rPr lang="az-Latn-AZ" sz="2800" b="1" dirty="0" smtClean="0">
                <a:latin typeface="Calibri" panose="020F0502020204030204" pitchFamily="34" charset="0"/>
                <a:cs typeface="Calibri" panose="020F0502020204030204" pitchFamily="34" charset="0"/>
              </a:rPr>
              <a:t>Məhluqə </a:t>
            </a:r>
            <a:r>
              <a:rPr lang="az-Latn-AZ" sz="2800" b="1" dirty="0">
                <a:latin typeface="Calibri" panose="020F0502020204030204" pitchFamily="34" charset="0"/>
                <a:cs typeface="Calibri" panose="020F0502020204030204" pitchFamily="34" charset="0"/>
              </a:rPr>
              <a:t>Rəhimova;  “ƏLIL QADINLAR CƏMIYYƏTI” İCTIMAI BIRLIYI</a:t>
            </a:r>
            <a:endParaRPr lang="ru-RU" sz="2800" dirty="0">
              <a:latin typeface="Calibri" panose="020F0502020204030204" pitchFamily="34" charset="0"/>
              <a:cs typeface="Calibri" panose="020F0502020204030204" pitchFamily="34" charset="0"/>
            </a:endParaRPr>
          </a:p>
          <a:p>
            <a:pPr algn="ctr"/>
            <a:r>
              <a:rPr lang="az-Latn-AZ" sz="2800" dirty="0">
                <a:latin typeface="Calibri" panose="020F0502020204030204" pitchFamily="34" charset="0"/>
                <a:cs typeface="Calibri" panose="020F0502020204030204" pitchFamily="34" charset="0"/>
              </a:rPr>
              <a:t> </a:t>
            </a:r>
            <a:r>
              <a:rPr lang="az-Latn-AZ" sz="2800" dirty="0" smtClean="0">
                <a:latin typeface="Calibri" panose="020F0502020204030204" pitchFamily="34" charset="0"/>
                <a:cs typeface="Calibri" panose="020F0502020204030204" pitchFamily="34" charset="0"/>
              </a:rPr>
              <a:t> </a:t>
            </a:r>
            <a:endParaRPr lang="ru-RU" sz="2800" dirty="0">
              <a:latin typeface="Calibri" panose="020F0502020204030204" pitchFamily="34" charset="0"/>
              <a:cs typeface="Calibri" panose="020F0502020204030204" pitchFamily="34" charset="0"/>
            </a:endParaRPr>
          </a:p>
        </p:txBody>
      </p:sp>
      <p:sp>
        <p:nvSpPr>
          <p:cNvPr id="2" name="TextBox 1"/>
          <p:cNvSpPr txBox="1"/>
          <p:nvPr/>
        </p:nvSpPr>
        <p:spPr>
          <a:xfrm>
            <a:off x="8213971" y="5028164"/>
            <a:ext cx="2487024" cy="553998"/>
          </a:xfrm>
          <a:prstGeom prst="rect">
            <a:avLst/>
          </a:prstGeom>
          <a:noFill/>
          <a:ln>
            <a:noFill/>
          </a:ln>
        </p:spPr>
        <p:txBody>
          <a:bodyPr wrap="square" rtlCol="0">
            <a:spAutoFit/>
          </a:bodyPr>
          <a:lstStyle/>
          <a:p>
            <a:pPr algn="ctr"/>
            <a:r>
              <a:rPr lang="az-Latn-AZ" sz="1500" b="1" dirty="0" smtClean="0">
                <a:solidFill>
                  <a:schemeClr val="bg1"/>
                </a:solidFill>
                <a:latin typeface="Times New Roman" pitchFamily="18" charset="0"/>
                <a:cs typeface="Times New Roman" pitchFamily="18" charset="0"/>
              </a:rPr>
              <a:t>Bakı</a:t>
            </a:r>
            <a:endParaRPr lang="en-US" sz="1500" b="1" dirty="0" smtClean="0">
              <a:solidFill>
                <a:schemeClr val="bg1"/>
              </a:solidFill>
              <a:latin typeface="Times New Roman" pitchFamily="18" charset="0"/>
              <a:cs typeface="Times New Roman" pitchFamily="18" charset="0"/>
            </a:endParaRPr>
          </a:p>
          <a:p>
            <a:pPr algn="ctr"/>
            <a:r>
              <a:rPr lang="az-Latn-AZ" sz="1500" b="1" dirty="0" smtClean="0">
                <a:solidFill>
                  <a:schemeClr val="bg1"/>
                </a:solidFill>
                <a:latin typeface="Times New Roman" pitchFamily="18" charset="0"/>
                <a:cs typeface="Times New Roman" pitchFamily="18" charset="0"/>
              </a:rPr>
              <a:t> </a:t>
            </a:r>
            <a:r>
              <a:rPr lang="az-Latn-AZ" sz="1500" b="1" dirty="0">
                <a:solidFill>
                  <a:schemeClr val="bg1"/>
                </a:solidFill>
                <a:latin typeface="Times New Roman" pitchFamily="18" charset="0"/>
                <a:cs typeface="Times New Roman" pitchFamily="18" charset="0"/>
              </a:rPr>
              <a:t>17 dekabr 2019</a:t>
            </a:r>
            <a:endParaRPr lang="ru-RU" sz="1500" dirty="0">
              <a:solidFill>
                <a:schemeClr val="bg1"/>
              </a:solidFill>
              <a:latin typeface="Times New Roman" pitchFamily="18" charset="0"/>
              <a:cs typeface="Times New Roman" pitchFamily="18" charset="0"/>
            </a:endParaRPr>
          </a:p>
        </p:txBody>
      </p:sp>
      <p:pic>
        <p:nvPicPr>
          <p:cNvPr id="8"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088" y="818016"/>
            <a:ext cx="9501550" cy="2019515"/>
          </a:xfrm>
          <a:prstGeom prst="rect">
            <a:avLst/>
          </a:prstGeom>
          <a:noFill/>
          <a:ln>
            <a:noFill/>
          </a:ln>
          <a:scene3d>
            <a:camera prst="orthographicFront"/>
            <a:lightRig rig="threePt" dir="t"/>
          </a:scene3d>
          <a:sp3d>
            <a:bevelT prst="angle"/>
          </a:sp3d>
        </p:spPr>
      </p:pic>
    </p:spTree>
    <p:extLst>
      <p:ext uri="{BB962C8B-B14F-4D97-AF65-F5344CB8AC3E}">
        <p14:creationId xmlns:p14="http://schemas.microsoft.com/office/powerpoint/2010/main" val="1418905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052" y="410936"/>
            <a:ext cx="11121292" cy="4801314"/>
          </a:xfrm>
          <a:prstGeom prst="rect">
            <a:avLst/>
          </a:prstGeom>
          <a:effectLst>
            <a:glow rad="228600">
              <a:schemeClr val="accent6">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az-Latn-AZ" sz="5400" b="1" i="1" dirty="0">
                <a:latin typeface="Calibri" panose="020F0502020204030204" pitchFamily="34" charset="0"/>
                <a:cs typeface="Calibri" panose="020F0502020204030204" pitchFamily="34" charset="0"/>
              </a:rPr>
              <a:t>BACARIQLARIN INKIŞAF </a:t>
            </a:r>
            <a:r>
              <a:rPr lang="az-Latn-AZ" sz="5400" b="1" i="1" dirty="0" smtClean="0">
                <a:latin typeface="Calibri" panose="020F0502020204030204" pitchFamily="34" charset="0"/>
                <a:cs typeface="Calibri" panose="020F0502020204030204" pitchFamily="34" charset="0"/>
              </a:rPr>
              <a:t>ETDIRILMƏSI</a:t>
            </a:r>
            <a:endParaRPr lang="ru-RU" sz="5400" dirty="0">
              <a:latin typeface="Calibri" panose="020F0502020204030204" pitchFamily="34" charset="0"/>
              <a:cs typeface="Calibri" panose="020F0502020204030204" pitchFamily="34" charset="0"/>
            </a:endParaRPr>
          </a:p>
          <a:p>
            <a:pPr lvl="0" algn="just"/>
            <a:endParaRPr lang="az-Latn-AZ" sz="2800" dirty="0" smtClean="0">
              <a:latin typeface="Bahnschrift SemiBold" pitchFamily="34" charset="0"/>
              <a:cs typeface="Calibri" panose="020F0502020204030204" pitchFamily="34" charset="0"/>
            </a:endParaRPr>
          </a:p>
          <a:p>
            <a:pPr lvl="0" algn="just"/>
            <a:r>
              <a:rPr lang="az-Latn-AZ" sz="2800" dirty="0" smtClean="0">
                <a:latin typeface="Bahnschrift SemiBold" pitchFamily="34" charset="0"/>
                <a:cs typeface="Calibri" panose="020F0502020204030204" pitchFamily="34" charset="0"/>
              </a:rPr>
              <a:t>Əlilliyi </a:t>
            </a:r>
            <a:r>
              <a:rPr lang="az-Latn-AZ" sz="2800" dirty="0">
                <a:latin typeface="Bahnschrift SemiBold" pitchFamily="34" charset="0"/>
                <a:cs typeface="Calibri" panose="020F0502020204030204" pitchFamily="34" charset="0"/>
              </a:rPr>
              <a:t>olan uşaqların bacarıqlarını 5 sahə üzrə (psixoloji, əqli, fiziki, nitq, sosial)  inkişaf etdirmək;</a:t>
            </a:r>
            <a:endParaRPr lang="ru-RU" sz="2800" dirty="0">
              <a:latin typeface="Bahnschrift SemiBold" pitchFamily="34" charset="0"/>
              <a:cs typeface="Calibri" panose="020F0502020204030204" pitchFamily="34" charset="0"/>
            </a:endParaRPr>
          </a:p>
          <a:p>
            <a:pPr lvl="0" algn="just"/>
            <a:r>
              <a:rPr lang="az-Latn-AZ" sz="2800" dirty="0">
                <a:latin typeface="Bahnschrift SemiBold" pitchFamily="34" charset="0"/>
                <a:cs typeface="Calibri" panose="020F0502020204030204" pitchFamily="34" charset="0"/>
              </a:rPr>
              <a:t>Əqli və fiziki qüsurları olan uşaqlara mümkün dərəcədə öz ünsiyyət bacarıqlarını inkişaf etdirməsinə kömək </a:t>
            </a:r>
            <a:r>
              <a:rPr lang="az-Latn-AZ" sz="2800" dirty="0" smtClean="0">
                <a:latin typeface="Bahnschrift SemiBold" pitchFamily="34" charset="0"/>
                <a:cs typeface="Calibri" panose="020F0502020204030204" pitchFamily="34" charset="0"/>
              </a:rPr>
              <a:t>etmək; </a:t>
            </a:r>
          </a:p>
          <a:p>
            <a:pPr lvl="0" algn="just"/>
            <a:r>
              <a:rPr lang="az-Latn-AZ" sz="2800" dirty="0" smtClean="0">
                <a:latin typeface="Bahnschrift SemiBold" pitchFamily="34" charset="0"/>
                <a:cs typeface="Calibri" panose="020F0502020204030204" pitchFamily="34" charset="0"/>
              </a:rPr>
              <a:t>Ailədə </a:t>
            </a:r>
            <a:r>
              <a:rPr lang="az-Latn-AZ" sz="2800" dirty="0">
                <a:latin typeface="Bahnschrift SemiBold" pitchFamily="34" charset="0"/>
                <a:cs typeface="Calibri" panose="020F0502020204030204" pitchFamily="34" charset="0"/>
              </a:rPr>
              <a:t>və cəmiyyətdə  valideynlərin və digər insanların ƏOU-ra olan düzgün münasibətin  qurulmasına şəraitin yaradılması</a:t>
            </a:r>
            <a:r>
              <a:rPr lang="az-Latn-AZ" sz="2800" dirty="0" smtClean="0">
                <a:latin typeface="Bahnschrift SemiBold" pitchFamily="34" charset="0"/>
                <a:cs typeface="Calibri" panose="020F0502020204030204" pitchFamily="34" charset="0"/>
              </a:rPr>
              <a:t>;</a:t>
            </a:r>
          </a:p>
          <a:p>
            <a:pPr lvl="0" algn="just"/>
            <a:r>
              <a:rPr lang="az-Latn-AZ" sz="2800" dirty="0" smtClean="0">
                <a:latin typeface="Bahnschrift SemiBold" pitchFamily="34" charset="0"/>
                <a:cs typeface="Calibri" panose="020F0502020204030204" pitchFamily="34" charset="0"/>
              </a:rPr>
              <a:t>Ailələrə sosial </a:t>
            </a:r>
            <a:r>
              <a:rPr lang="az-Latn-AZ" sz="2800" dirty="0">
                <a:latin typeface="Bahnschrift SemiBold" pitchFamily="34" charset="0"/>
                <a:cs typeface="Calibri" panose="020F0502020204030204" pitchFamily="34" charset="0"/>
              </a:rPr>
              <a:t>sahədə köməkliyin göstərilməsi (müavinətin, ünvanli-sosial yardımın düzəldilməsi kimi və digər məsələlərdə). </a:t>
            </a:r>
            <a:endParaRPr lang="az-Latn-AZ" sz="2800" dirty="0" smtClean="0">
              <a:latin typeface="Bahnschrift SemiBold" pitchFamily="34" charset="0"/>
              <a:cs typeface="Calibri" panose="020F0502020204030204" pitchFamily="34" charset="0"/>
            </a:endParaRPr>
          </a:p>
        </p:txBody>
      </p:sp>
    </p:spTree>
    <p:extLst>
      <p:ext uri="{BB962C8B-B14F-4D97-AF65-F5344CB8AC3E}">
        <p14:creationId xmlns:p14="http://schemas.microsoft.com/office/powerpoint/2010/main" val="28646530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101350124"/>
              </p:ext>
            </p:extLst>
          </p:nvPr>
        </p:nvGraphicFramePr>
        <p:xfrm>
          <a:off x="853150" y="1531836"/>
          <a:ext cx="10552356" cy="4632201"/>
        </p:xfrm>
        <a:graphic>
          <a:graphicData uri="http://schemas.openxmlformats.org/drawingml/2006/table">
            <a:tbl>
              <a:tblPr firstRow="1" firstCol="1" bandRow="1">
                <a:tableStyleId>{5C22544A-7EE6-4342-B048-85BDC9FD1C3A}</a:tableStyleId>
              </a:tblPr>
              <a:tblGrid>
                <a:gridCol w="5893464">
                  <a:extLst>
                    <a:ext uri="{9D8B030D-6E8A-4147-A177-3AD203B41FA5}">
                      <a16:colId xmlns:a16="http://schemas.microsoft.com/office/drawing/2014/main" xmlns="" val="20000"/>
                    </a:ext>
                  </a:extLst>
                </a:gridCol>
                <a:gridCol w="2055365">
                  <a:extLst>
                    <a:ext uri="{9D8B030D-6E8A-4147-A177-3AD203B41FA5}">
                      <a16:colId xmlns:a16="http://schemas.microsoft.com/office/drawing/2014/main" xmlns="" val="20001"/>
                    </a:ext>
                  </a:extLst>
                </a:gridCol>
                <a:gridCol w="1233606">
                  <a:extLst>
                    <a:ext uri="{9D8B030D-6E8A-4147-A177-3AD203B41FA5}">
                      <a16:colId xmlns:a16="http://schemas.microsoft.com/office/drawing/2014/main" xmlns="" val="20002"/>
                    </a:ext>
                  </a:extLst>
                </a:gridCol>
                <a:gridCol w="1369921">
                  <a:extLst>
                    <a:ext uri="{9D8B030D-6E8A-4147-A177-3AD203B41FA5}">
                      <a16:colId xmlns:a16="http://schemas.microsoft.com/office/drawing/2014/main" xmlns="" val="20003"/>
                    </a:ext>
                  </a:extLst>
                </a:gridCol>
              </a:tblGrid>
              <a:tr h="657505">
                <a:tc>
                  <a:txBody>
                    <a:bodyPr/>
                    <a:lstStyle/>
                    <a:p>
                      <a:pPr algn="ctr">
                        <a:lnSpc>
                          <a:spcPct val="107000"/>
                        </a:lnSpc>
                        <a:spcAft>
                          <a:spcPts val="0"/>
                        </a:spcAft>
                      </a:pPr>
                      <a:r>
                        <a:rPr lang="az-Latn-AZ" sz="1200" dirty="0">
                          <a:effectLst/>
                          <a:latin typeface="Calibri" panose="020F0502020204030204" pitchFamily="34" charset="0"/>
                          <a:cs typeface="Calibri" panose="020F0502020204030204" pitchFamily="34" charset="0"/>
                        </a:rPr>
                        <a:t>GÖSTƏRİCİLƏR</a:t>
                      </a:r>
                      <a:endParaRPr lang="ru-RU" sz="11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algn="just">
                        <a:lnSpc>
                          <a:spcPct val="107000"/>
                        </a:lnSpc>
                        <a:spcAft>
                          <a:spcPts val="0"/>
                        </a:spcAft>
                      </a:pPr>
                      <a:r>
                        <a:rPr lang="az-Latn-AZ" sz="1200">
                          <a:effectLst/>
                          <a:latin typeface="Calibri" panose="020F0502020204030204" pitchFamily="34" charset="0"/>
                          <a:cs typeface="Calibri" panose="020F0502020204030204" pitchFamily="34" charset="0"/>
                        </a:rPr>
                        <a:t>2013-cü il</a:t>
                      </a:r>
                      <a:endParaRPr lang="ru-RU"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algn="just">
                        <a:lnSpc>
                          <a:spcPct val="107000"/>
                        </a:lnSpc>
                        <a:spcAft>
                          <a:spcPts val="0"/>
                        </a:spcAft>
                      </a:pPr>
                      <a:r>
                        <a:rPr lang="az-Latn-AZ" sz="1200">
                          <a:effectLst/>
                          <a:latin typeface="Calibri" panose="020F0502020204030204" pitchFamily="34" charset="0"/>
                          <a:cs typeface="Calibri" panose="020F0502020204030204" pitchFamily="34" charset="0"/>
                        </a:rPr>
                        <a:t>2018-ci il</a:t>
                      </a:r>
                      <a:endParaRPr lang="ru-RU"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algn="just">
                        <a:lnSpc>
                          <a:spcPct val="107000"/>
                        </a:lnSpc>
                        <a:spcAft>
                          <a:spcPts val="0"/>
                        </a:spcAft>
                      </a:pPr>
                      <a:r>
                        <a:rPr lang="az-Latn-AZ" sz="1200">
                          <a:effectLst/>
                          <a:latin typeface="Calibri" panose="020F0502020204030204" pitchFamily="34" charset="0"/>
                          <a:cs typeface="Calibri" panose="020F0502020204030204" pitchFamily="34" charset="0"/>
                        </a:rPr>
                        <a:t>2019-cu il</a:t>
                      </a:r>
                      <a:endParaRPr lang="ru-RU" sz="1100">
                        <a:effectLst/>
                        <a:latin typeface="Calibri" panose="020F0502020204030204" pitchFamily="34" charset="0"/>
                        <a:cs typeface="Calibri" panose="020F0502020204030204" pitchFamily="34" charset="0"/>
                      </a:endParaRPr>
                    </a:p>
                    <a:p>
                      <a:pPr algn="just">
                        <a:lnSpc>
                          <a:spcPct val="107000"/>
                        </a:lnSpc>
                        <a:spcAft>
                          <a:spcPts val="0"/>
                        </a:spcAft>
                      </a:pPr>
                      <a:r>
                        <a:rPr lang="az-Latn-AZ" sz="1200">
                          <a:effectLst/>
                          <a:latin typeface="Calibri" panose="020F0502020204030204" pitchFamily="34" charset="0"/>
                          <a:cs typeface="Calibri" panose="020F0502020204030204" pitchFamily="34" charset="0"/>
                        </a:rPr>
                        <a:t> </a:t>
                      </a:r>
                      <a:endParaRPr lang="ru-RU" sz="1100">
                        <a:effectLst/>
                        <a:latin typeface="Calibri" panose="020F0502020204030204" pitchFamily="34" charset="0"/>
                        <a:ea typeface="Calibri"/>
                        <a:cs typeface="Calibri" panose="020F0502020204030204" pitchFamily="34" charset="0"/>
                      </a:endParaRPr>
                    </a:p>
                  </a:txBody>
                  <a:tcPr marL="68580" marR="68580" marT="0" marB="0"/>
                </a:tc>
                <a:extLst>
                  <a:ext uri="{0D108BD9-81ED-4DB2-BD59-A6C34878D82A}">
                    <a16:rowId xmlns:a16="http://schemas.microsoft.com/office/drawing/2014/main" xmlns="" val="10000"/>
                  </a:ext>
                </a:extLst>
              </a:tr>
              <a:tr h="993674">
                <a:tc>
                  <a:txBody>
                    <a:bodyPr/>
                    <a:lstStyle/>
                    <a:p>
                      <a:pPr algn="ctr">
                        <a:lnSpc>
                          <a:spcPct val="107000"/>
                        </a:lnSpc>
                        <a:spcAft>
                          <a:spcPts val="0"/>
                        </a:spcAft>
                      </a:pPr>
                      <a:r>
                        <a:rPr lang="az-Latn-AZ" sz="1200">
                          <a:effectLst/>
                          <a:latin typeface="Calibri" panose="020F0502020204030204" pitchFamily="34" charset="0"/>
                          <a:cs typeface="Calibri" panose="020F0502020204030204" pitchFamily="34" charset="0"/>
                        </a:rPr>
                        <a:t>MƏRKƏZLƏRIN SAYI</a:t>
                      </a:r>
                      <a:endParaRPr lang="ru-RU"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algn="just">
                        <a:lnSpc>
                          <a:spcPct val="107000"/>
                        </a:lnSpc>
                        <a:spcAft>
                          <a:spcPts val="0"/>
                        </a:spcAft>
                      </a:pPr>
                      <a:r>
                        <a:rPr lang="az-Latn-AZ" sz="1200">
                          <a:effectLst/>
                          <a:latin typeface="Calibri" panose="020F0502020204030204" pitchFamily="34" charset="0"/>
                          <a:cs typeface="Calibri" panose="020F0502020204030204" pitchFamily="34" charset="0"/>
                        </a:rPr>
                        <a:t>3</a:t>
                      </a:r>
                      <a:endParaRPr lang="ru-RU"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algn="just">
                        <a:lnSpc>
                          <a:spcPct val="107000"/>
                        </a:lnSpc>
                        <a:spcAft>
                          <a:spcPts val="0"/>
                        </a:spcAft>
                      </a:pPr>
                      <a:r>
                        <a:rPr lang="az-Latn-AZ" sz="1200">
                          <a:effectLst/>
                          <a:latin typeface="Calibri" panose="020F0502020204030204" pitchFamily="34" charset="0"/>
                          <a:cs typeface="Calibri" panose="020F0502020204030204" pitchFamily="34" charset="0"/>
                        </a:rPr>
                        <a:t>28</a:t>
                      </a:r>
                      <a:endParaRPr lang="ru-RU"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algn="just">
                        <a:lnSpc>
                          <a:spcPct val="107000"/>
                        </a:lnSpc>
                        <a:spcAft>
                          <a:spcPts val="0"/>
                        </a:spcAft>
                      </a:pPr>
                      <a:r>
                        <a:rPr lang="az-Latn-AZ" sz="1200">
                          <a:effectLst/>
                          <a:latin typeface="Calibri" panose="020F0502020204030204" pitchFamily="34" charset="0"/>
                          <a:cs typeface="Calibri" panose="020F0502020204030204" pitchFamily="34" charset="0"/>
                        </a:rPr>
                        <a:t>58</a:t>
                      </a:r>
                      <a:endParaRPr lang="ru-RU" sz="1100">
                        <a:effectLst/>
                        <a:latin typeface="Calibri" panose="020F0502020204030204" pitchFamily="34" charset="0"/>
                        <a:cs typeface="Calibri" panose="020F0502020204030204" pitchFamily="34" charset="0"/>
                      </a:endParaRPr>
                    </a:p>
                    <a:p>
                      <a:pPr algn="just">
                        <a:lnSpc>
                          <a:spcPct val="107000"/>
                        </a:lnSpc>
                        <a:spcAft>
                          <a:spcPts val="0"/>
                        </a:spcAft>
                      </a:pPr>
                      <a:r>
                        <a:rPr lang="az-Latn-AZ" sz="1200">
                          <a:effectLst/>
                          <a:latin typeface="Calibri" panose="020F0502020204030204" pitchFamily="34" charset="0"/>
                          <a:cs typeface="Calibri" panose="020F0502020204030204" pitchFamily="34" charset="0"/>
                        </a:rPr>
                        <a:t> </a:t>
                      </a:r>
                      <a:endParaRPr lang="ru-RU" sz="1100">
                        <a:effectLst/>
                        <a:latin typeface="Calibri" panose="020F0502020204030204" pitchFamily="34" charset="0"/>
                        <a:cs typeface="Calibri" panose="020F0502020204030204" pitchFamily="34" charset="0"/>
                      </a:endParaRPr>
                    </a:p>
                    <a:p>
                      <a:pPr algn="just">
                        <a:lnSpc>
                          <a:spcPct val="107000"/>
                        </a:lnSpc>
                        <a:spcAft>
                          <a:spcPts val="0"/>
                        </a:spcAft>
                      </a:pPr>
                      <a:r>
                        <a:rPr lang="az-Latn-AZ" sz="1200">
                          <a:effectLst/>
                          <a:latin typeface="Calibri" panose="020F0502020204030204" pitchFamily="34" charset="0"/>
                          <a:cs typeface="Calibri" panose="020F0502020204030204" pitchFamily="34" charset="0"/>
                        </a:rPr>
                        <a:t> </a:t>
                      </a:r>
                      <a:endParaRPr lang="ru-RU" sz="1100">
                        <a:effectLst/>
                        <a:latin typeface="Calibri" panose="020F0502020204030204" pitchFamily="34" charset="0"/>
                        <a:ea typeface="Calibri"/>
                        <a:cs typeface="Calibri" panose="020F0502020204030204" pitchFamily="34" charset="0"/>
                      </a:endParaRPr>
                    </a:p>
                  </a:txBody>
                  <a:tcPr marL="68580" marR="68580" marT="0" marB="0"/>
                </a:tc>
                <a:extLst>
                  <a:ext uri="{0D108BD9-81ED-4DB2-BD59-A6C34878D82A}">
                    <a16:rowId xmlns:a16="http://schemas.microsoft.com/office/drawing/2014/main" xmlns="" val="10001"/>
                  </a:ext>
                </a:extLst>
              </a:tr>
              <a:tr h="993674">
                <a:tc>
                  <a:txBody>
                    <a:bodyPr/>
                    <a:lstStyle/>
                    <a:p>
                      <a:pPr algn="ctr">
                        <a:lnSpc>
                          <a:spcPct val="107000"/>
                        </a:lnSpc>
                        <a:spcAft>
                          <a:spcPts val="0"/>
                        </a:spcAft>
                      </a:pPr>
                      <a:r>
                        <a:rPr lang="az-Latn-AZ" sz="1200" dirty="0">
                          <a:effectLst/>
                          <a:latin typeface="Calibri" panose="020F0502020204030204" pitchFamily="34" charset="0"/>
                          <a:cs typeface="Calibri" panose="020F0502020204030204" pitchFamily="34" charset="0"/>
                        </a:rPr>
                        <a:t>BENEFISIAR UŞAQLARIN SAYI </a:t>
                      </a:r>
                      <a:endParaRPr lang="ru-RU" sz="1100" dirty="0">
                        <a:effectLst/>
                        <a:latin typeface="Calibri" panose="020F0502020204030204" pitchFamily="34" charset="0"/>
                        <a:cs typeface="Calibri" panose="020F0502020204030204" pitchFamily="34" charset="0"/>
                      </a:endParaRPr>
                    </a:p>
                    <a:p>
                      <a:pPr algn="ctr">
                        <a:lnSpc>
                          <a:spcPct val="107000"/>
                        </a:lnSpc>
                        <a:spcAft>
                          <a:spcPts val="0"/>
                        </a:spcAft>
                      </a:pPr>
                      <a:r>
                        <a:rPr lang="az-Latn-AZ" sz="1200" dirty="0">
                          <a:effectLst/>
                          <a:latin typeface="Calibri" panose="020F0502020204030204" pitchFamily="34" charset="0"/>
                          <a:cs typeface="Calibri" panose="020F0502020204030204" pitchFamily="34" charset="0"/>
                        </a:rPr>
                        <a:t>( HƏR MƏRKƏZDƏ 50 UŞAQ)</a:t>
                      </a:r>
                      <a:endParaRPr lang="ru-RU" sz="1100" dirty="0">
                        <a:effectLst/>
                        <a:latin typeface="Calibri" panose="020F0502020204030204" pitchFamily="34" charset="0"/>
                        <a:ea typeface="Calibri"/>
                        <a:cs typeface="Calibri" panose="020F0502020204030204" pitchFamily="34" charset="0"/>
                      </a:endParaRPr>
                    </a:p>
                  </a:txBody>
                  <a:tcPr marL="68580" marR="68580" marT="0" marB="0"/>
                </a:tc>
                <a:tc>
                  <a:txBody>
                    <a:bodyPr/>
                    <a:lstStyle/>
                    <a:p>
                      <a:pPr algn="just">
                        <a:lnSpc>
                          <a:spcPct val="107000"/>
                        </a:lnSpc>
                        <a:spcAft>
                          <a:spcPts val="0"/>
                        </a:spcAft>
                      </a:pPr>
                      <a:r>
                        <a:rPr lang="az-Latn-AZ" sz="1200">
                          <a:effectLst/>
                          <a:latin typeface="Calibri" panose="020F0502020204030204" pitchFamily="34" charset="0"/>
                          <a:cs typeface="Calibri" panose="020F0502020204030204" pitchFamily="34" charset="0"/>
                        </a:rPr>
                        <a:t>150</a:t>
                      </a:r>
                      <a:endParaRPr lang="ru-RU"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algn="just">
                        <a:lnSpc>
                          <a:spcPct val="107000"/>
                        </a:lnSpc>
                        <a:spcAft>
                          <a:spcPts val="0"/>
                        </a:spcAft>
                      </a:pPr>
                      <a:r>
                        <a:rPr lang="az-Latn-AZ" sz="1200">
                          <a:effectLst/>
                          <a:latin typeface="Calibri" panose="020F0502020204030204" pitchFamily="34" charset="0"/>
                          <a:cs typeface="Calibri" panose="020F0502020204030204" pitchFamily="34" charset="0"/>
                        </a:rPr>
                        <a:t>1400</a:t>
                      </a:r>
                      <a:endParaRPr lang="ru-RU"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algn="just">
                        <a:lnSpc>
                          <a:spcPct val="107000"/>
                        </a:lnSpc>
                        <a:spcAft>
                          <a:spcPts val="0"/>
                        </a:spcAft>
                      </a:pPr>
                      <a:r>
                        <a:rPr lang="az-Latn-AZ" sz="1200">
                          <a:effectLst/>
                          <a:latin typeface="Calibri" panose="020F0502020204030204" pitchFamily="34" charset="0"/>
                          <a:cs typeface="Calibri" panose="020F0502020204030204" pitchFamily="34" charset="0"/>
                        </a:rPr>
                        <a:t>2900</a:t>
                      </a:r>
                      <a:endParaRPr lang="ru-RU" sz="1100">
                        <a:effectLst/>
                        <a:latin typeface="Calibri" panose="020F0502020204030204" pitchFamily="34" charset="0"/>
                        <a:cs typeface="Calibri" panose="020F0502020204030204" pitchFamily="34" charset="0"/>
                      </a:endParaRPr>
                    </a:p>
                    <a:p>
                      <a:pPr algn="just">
                        <a:lnSpc>
                          <a:spcPct val="107000"/>
                        </a:lnSpc>
                        <a:spcAft>
                          <a:spcPts val="0"/>
                        </a:spcAft>
                      </a:pPr>
                      <a:r>
                        <a:rPr lang="az-Latn-AZ" sz="1200">
                          <a:effectLst/>
                          <a:latin typeface="Calibri" panose="020F0502020204030204" pitchFamily="34" charset="0"/>
                          <a:cs typeface="Calibri" panose="020F0502020204030204" pitchFamily="34" charset="0"/>
                        </a:rPr>
                        <a:t> </a:t>
                      </a:r>
                      <a:endParaRPr lang="ru-RU" sz="1100">
                        <a:effectLst/>
                        <a:latin typeface="Calibri" panose="020F0502020204030204" pitchFamily="34" charset="0"/>
                        <a:cs typeface="Calibri" panose="020F0502020204030204" pitchFamily="34" charset="0"/>
                      </a:endParaRPr>
                    </a:p>
                    <a:p>
                      <a:pPr algn="just">
                        <a:lnSpc>
                          <a:spcPct val="107000"/>
                        </a:lnSpc>
                        <a:spcAft>
                          <a:spcPts val="0"/>
                        </a:spcAft>
                      </a:pPr>
                      <a:r>
                        <a:rPr lang="az-Latn-AZ" sz="1200">
                          <a:effectLst/>
                          <a:latin typeface="Calibri" panose="020F0502020204030204" pitchFamily="34" charset="0"/>
                          <a:cs typeface="Calibri" panose="020F0502020204030204" pitchFamily="34" charset="0"/>
                        </a:rPr>
                        <a:t> </a:t>
                      </a:r>
                      <a:endParaRPr lang="ru-RU" sz="1100">
                        <a:effectLst/>
                        <a:latin typeface="Calibri" panose="020F0502020204030204" pitchFamily="34" charset="0"/>
                        <a:ea typeface="Calibri"/>
                        <a:cs typeface="Calibri" panose="020F0502020204030204" pitchFamily="34" charset="0"/>
                      </a:endParaRPr>
                    </a:p>
                  </a:txBody>
                  <a:tcPr marL="68580" marR="68580" marT="0" marB="0"/>
                </a:tc>
                <a:extLst>
                  <a:ext uri="{0D108BD9-81ED-4DB2-BD59-A6C34878D82A}">
                    <a16:rowId xmlns:a16="http://schemas.microsoft.com/office/drawing/2014/main" xmlns="" val="10002"/>
                  </a:ext>
                </a:extLst>
              </a:tr>
              <a:tr h="993674">
                <a:tc>
                  <a:txBody>
                    <a:bodyPr/>
                    <a:lstStyle/>
                    <a:p>
                      <a:pPr algn="ctr">
                        <a:lnSpc>
                          <a:spcPct val="107000"/>
                        </a:lnSpc>
                        <a:spcAft>
                          <a:spcPts val="0"/>
                        </a:spcAft>
                      </a:pPr>
                      <a:r>
                        <a:rPr lang="az-Latn-AZ" sz="1200">
                          <a:effectLst/>
                          <a:latin typeface="Calibri" panose="020F0502020204030204" pitchFamily="34" charset="0"/>
                          <a:cs typeface="Calibri" panose="020F0502020204030204" pitchFamily="34" charset="0"/>
                        </a:rPr>
                        <a:t>BENEFISIAR UŞAQLARIN AILƏLƏRININ SAYI </a:t>
                      </a:r>
                      <a:endParaRPr lang="ru-RU" sz="1100">
                        <a:effectLst/>
                        <a:latin typeface="Calibri" panose="020F0502020204030204" pitchFamily="34" charset="0"/>
                        <a:cs typeface="Calibri" panose="020F0502020204030204" pitchFamily="34" charset="0"/>
                      </a:endParaRPr>
                    </a:p>
                    <a:p>
                      <a:pPr algn="ctr">
                        <a:lnSpc>
                          <a:spcPct val="107000"/>
                        </a:lnSpc>
                        <a:spcAft>
                          <a:spcPts val="0"/>
                        </a:spcAft>
                      </a:pPr>
                      <a:r>
                        <a:rPr lang="az-Latn-AZ" sz="1200">
                          <a:effectLst/>
                          <a:latin typeface="Calibri" panose="020F0502020204030204" pitchFamily="34" charset="0"/>
                          <a:cs typeface="Calibri" panose="020F0502020204030204" pitchFamily="34" charset="0"/>
                        </a:rPr>
                        <a:t>( HƏR MƏRKƏZDƏ 150 AILƏ)</a:t>
                      </a:r>
                      <a:endParaRPr lang="ru-RU"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algn="just">
                        <a:lnSpc>
                          <a:spcPct val="107000"/>
                        </a:lnSpc>
                        <a:spcAft>
                          <a:spcPts val="0"/>
                        </a:spcAft>
                      </a:pPr>
                      <a:r>
                        <a:rPr lang="az-Latn-AZ" sz="1200">
                          <a:effectLst/>
                          <a:latin typeface="Calibri" panose="020F0502020204030204" pitchFamily="34" charset="0"/>
                          <a:cs typeface="Calibri" panose="020F0502020204030204" pitchFamily="34" charset="0"/>
                        </a:rPr>
                        <a:t>450</a:t>
                      </a:r>
                      <a:endParaRPr lang="ru-RU"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algn="just">
                        <a:lnSpc>
                          <a:spcPct val="107000"/>
                        </a:lnSpc>
                        <a:spcAft>
                          <a:spcPts val="0"/>
                        </a:spcAft>
                      </a:pPr>
                      <a:r>
                        <a:rPr lang="az-Latn-AZ" sz="1200">
                          <a:effectLst/>
                          <a:latin typeface="Calibri" panose="020F0502020204030204" pitchFamily="34" charset="0"/>
                          <a:cs typeface="Calibri" panose="020F0502020204030204" pitchFamily="34" charset="0"/>
                        </a:rPr>
                        <a:t>4200</a:t>
                      </a:r>
                      <a:endParaRPr lang="ru-RU"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algn="just">
                        <a:lnSpc>
                          <a:spcPct val="107000"/>
                        </a:lnSpc>
                        <a:spcAft>
                          <a:spcPts val="0"/>
                        </a:spcAft>
                      </a:pPr>
                      <a:r>
                        <a:rPr lang="az-Latn-AZ" sz="1200">
                          <a:effectLst/>
                          <a:latin typeface="Calibri" panose="020F0502020204030204" pitchFamily="34" charset="0"/>
                          <a:cs typeface="Calibri" panose="020F0502020204030204" pitchFamily="34" charset="0"/>
                        </a:rPr>
                        <a:t>8700</a:t>
                      </a:r>
                      <a:endParaRPr lang="ru-RU" sz="1100">
                        <a:effectLst/>
                        <a:latin typeface="Calibri" panose="020F0502020204030204" pitchFamily="34" charset="0"/>
                        <a:cs typeface="Calibri" panose="020F0502020204030204" pitchFamily="34" charset="0"/>
                      </a:endParaRPr>
                    </a:p>
                    <a:p>
                      <a:pPr algn="just">
                        <a:lnSpc>
                          <a:spcPct val="107000"/>
                        </a:lnSpc>
                        <a:spcAft>
                          <a:spcPts val="0"/>
                        </a:spcAft>
                      </a:pPr>
                      <a:r>
                        <a:rPr lang="az-Latn-AZ" sz="1200">
                          <a:effectLst/>
                          <a:latin typeface="Calibri" panose="020F0502020204030204" pitchFamily="34" charset="0"/>
                          <a:cs typeface="Calibri" panose="020F0502020204030204" pitchFamily="34" charset="0"/>
                        </a:rPr>
                        <a:t> </a:t>
                      </a:r>
                      <a:endParaRPr lang="ru-RU" sz="1100">
                        <a:effectLst/>
                        <a:latin typeface="Calibri" panose="020F0502020204030204" pitchFamily="34" charset="0"/>
                        <a:cs typeface="Calibri" panose="020F0502020204030204" pitchFamily="34" charset="0"/>
                      </a:endParaRPr>
                    </a:p>
                    <a:p>
                      <a:pPr algn="just">
                        <a:lnSpc>
                          <a:spcPct val="107000"/>
                        </a:lnSpc>
                        <a:spcAft>
                          <a:spcPts val="0"/>
                        </a:spcAft>
                      </a:pPr>
                      <a:r>
                        <a:rPr lang="az-Latn-AZ" sz="1200">
                          <a:effectLst/>
                          <a:latin typeface="Calibri" panose="020F0502020204030204" pitchFamily="34" charset="0"/>
                          <a:cs typeface="Calibri" panose="020F0502020204030204" pitchFamily="34" charset="0"/>
                        </a:rPr>
                        <a:t> </a:t>
                      </a:r>
                      <a:endParaRPr lang="ru-RU" sz="1100">
                        <a:effectLst/>
                        <a:latin typeface="Calibri" panose="020F0502020204030204" pitchFamily="34" charset="0"/>
                        <a:ea typeface="Calibri"/>
                        <a:cs typeface="Calibri" panose="020F0502020204030204" pitchFamily="34" charset="0"/>
                      </a:endParaRPr>
                    </a:p>
                  </a:txBody>
                  <a:tcPr marL="68580" marR="68580" marT="0" marB="0"/>
                </a:tc>
                <a:extLst>
                  <a:ext uri="{0D108BD9-81ED-4DB2-BD59-A6C34878D82A}">
                    <a16:rowId xmlns:a16="http://schemas.microsoft.com/office/drawing/2014/main" xmlns="" val="10003"/>
                  </a:ext>
                </a:extLst>
              </a:tr>
              <a:tr h="993674">
                <a:tc>
                  <a:txBody>
                    <a:bodyPr/>
                    <a:lstStyle/>
                    <a:p>
                      <a:pPr algn="ctr">
                        <a:lnSpc>
                          <a:spcPct val="107000"/>
                        </a:lnSpc>
                        <a:spcAft>
                          <a:spcPts val="0"/>
                        </a:spcAft>
                      </a:pPr>
                      <a:r>
                        <a:rPr lang="az-Latn-AZ" sz="1200">
                          <a:effectLst/>
                          <a:latin typeface="Calibri" panose="020F0502020204030204" pitchFamily="34" charset="0"/>
                          <a:cs typeface="Calibri" panose="020F0502020204030204" pitchFamily="34" charset="0"/>
                        </a:rPr>
                        <a:t>İŞÇILƏRIN SAYI (HƏR MƏRKƏZDƏ 5 NƏFƏR )</a:t>
                      </a:r>
                      <a:endParaRPr lang="ru-RU"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algn="just">
                        <a:lnSpc>
                          <a:spcPct val="107000"/>
                        </a:lnSpc>
                        <a:spcAft>
                          <a:spcPts val="0"/>
                        </a:spcAft>
                      </a:pPr>
                      <a:r>
                        <a:rPr lang="az-Latn-AZ" sz="1200">
                          <a:effectLst/>
                          <a:latin typeface="Calibri" panose="020F0502020204030204" pitchFamily="34" charset="0"/>
                          <a:cs typeface="Calibri" panose="020F0502020204030204" pitchFamily="34" charset="0"/>
                        </a:rPr>
                        <a:t>15</a:t>
                      </a:r>
                      <a:endParaRPr lang="ru-RU"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algn="just">
                        <a:lnSpc>
                          <a:spcPct val="107000"/>
                        </a:lnSpc>
                        <a:spcAft>
                          <a:spcPts val="0"/>
                        </a:spcAft>
                      </a:pPr>
                      <a:r>
                        <a:rPr lang="az-Latn-AZ" sz="1200">
                          <a:effectLst/>
                          <a:latin typeface="Calibri" panose="020F0502020204030204" pitchFamily="34" charset="0"/>
                          <a:cs typeface="Calibri" panose="020F0502020204030204" pitchFamily="34" charset="0"/>
                        </a:rPr>
                        <a:t>140</a:t>
                      </a:r>
                      <a:endParaRPr lang="ru-RU" sz="1100">
                        <a:effectLst/>
                        <a:latin typeface="Calibri" panose="020F0502020204030204" pitchFamily="34" charset="0"/>
                        <a:ea typeface="Calibri"/>
                        <a:cs typeface="Calibri" panose="020F0502020204030204" pitchFamily="34" charset="0"/>
                      </a:endParaRPr>
                    </a:p>
                  </a:txBody>
                  <a:tcPr marL="68580" marR="68580" marT="0" marB="0"/>
                </a:tc>
                <a:tc>
                  <a:txBody>
                    <a:bodyPr/>
                    <a:lstStyle/>
                    <a:p>
                      <a:pPr algn="just">
                        <a:lnSpc>
                          <a:spcPct val="107000"/>
                        </a:lnSpc>
                        <a:spcAft>
                          <a:spcPts val="0"/>
                        </a:spcAft>
                      </a:pPr>
                      <a:r>
                        <a:rPr lang="az-Latn-AZ" sz="1200" dirty="0">
                          <a:effectLst/>
                          <a:latin typeface="Calibri" panose="020F0502020204030204" pitchFamily="34" charset="0"/>
                          <a:cs typeface="Calibri" panose="020F0502020204030204" pitchFamily="34" charset="0"/>
                        </a:rPr>
                        <a:t>290</a:t>
                      </a:r>
                      <a:endParaRPr lang="ru-RU" sz="1100" dirty="0">
                        <a:effectLst/>
                        <a:latin typeface="Calibri" panose="020F0502020204030204" pitchFamily="34" charset="0"/>
                        <a:cs typeface="Calibri" panose="020F0502020204030204" pitchFamily="34" charset="0"/>
                      </a:endParaRPr>
                    </a:p>
                    <a:p>
                      <a:pPr algn="just">
                        <a:lnSpc>
                          <a:spcPct val="107000"/>
                        </a:lnSpc>
                        <a:spcAft>
                          <a:spcPts val="0"/>
                        </a:spcAft>
                      </a:pPr>
                      <a:r>
                        <a:rPr lang="az-Latn-AZ" sz="1200" dirty="0">
                          <a:effectLst/>
                          <a:latin typeface="Calibri" panose="020F0502020204030204" pitchFamily="34" charset="0"/>
                          <a:cs typeface="Calibri" panose="020F0502020204030204" pitchFamily="34" charset="0"/>
                        </a:rPr>
                        <a:t> </a:t>
                      </a:r>
                      <a:endParaRPr lang="ru-RU" sz="1100" dirty="0">
                        <a:effectLst/>
                        <a:latin typeface="Calibri" panose="020F0502020204030204" pitchFamily="34" charset="0"/>
                        <a:cs typeface="Calibri" panose="020F0502020204030204" pitchFamily="34" charset="0"/>
                      </a:endParaRPr>
                    </a:p>
                    <a:p>
                      <a:pPr algn="just">
                        <a:lnSpc>
                          <a:spcPct val="107000"/>
                        </a:lnSpc>
                        <a:spcAft>
                          <a:spcPts val="0"/>
                        </a:spcAft>
                      </a:pPr>
                      <a:r>
                        <a:rPr lang="az-Latn-AZ" sz="1200" dirty="0">
                          <a:effectLst/>
                          <a:latin typeface="Calibri" panose="020F0502020204030204" pitchFamily="34" charset="0"/>
                          <a:cs typeface="Calibri" panose="020F0502020204030204" pitchFamily="34" charset="0"/>
                        </a:rPr>
                        <a:t> </a:t>
                      </a:r>
                      <a:endParaRPr lang="ru-RU" sz="1100" dirty="0">
                        <a:effectLst/>
                        <a:latin typeface="Calibri" panose="020F0502020204030204" pitchFamily="34" charset="0"/>
                        <a:ea typeface="Calibri"/>
                        <a:cs typeface="Calibri" panose="020F0502020204030204" pitchFamily="34" charset="0"/>
                      </a:endParaRPr>
                    </a:p>
                  </a:txBody>
                  <a:tcPr marL="68580" marR="68580" marT="0" marB="0"/>
                </a:tc>
                <a:extLst>
                  <a:ext uri="{0D108BD9-81ED-4DB2-BD59-A6C34878D82A}">
                    <a16:rowId xmlns:a16="http://schemas.microsoft.com/office/drawing/2014/main" xmlns="" val="10004"/>
                  </a:ext>
                </a:extLst>
              </a:tr>
            </a:tbl>
          </a:graphicData>
        </a:graphic>
      </p:graphicFrame>
      <p:sp>
        <p:nvSpPr>
          <p:cNvPr id="6" name="Rectangle 1"/>
          <p:cNvSpPr>
            <a:spLocks noChangeArrowheads="1"/>
          </p:cNvSpPr>
          <p:nvPr/>
        </p:nvSpPr>
        <p:spPr bwMode="auto">
          <a:xfrm>
            <a:off x="1332367" y="964622"/>
            <a:ext cx="685433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z-Latn-AZ" sz="1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HƏYATA KE</a:t>
            </a:r>
            <a:r>
              <a:rPr kumimoji="0" lang="az-Latn-AZ" sz="1200" b="1" i="1"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az-Latn-AZ" sz="1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IRILƏN LAYIHƏLƏR</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z-Latn-AZ" sz="1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936783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8553" y="1792682"/>
            <a:ext cx="5957310" cy="3667023"/>
          </a:xfrm>
          <a:prstGeom prst="rect">
            <a:avLst/>
          </a:prstGeom>
        </p:spPr>
      </p:pic>
      <p:sp>
        <p:nvSpPr>
          <p:cNvPr id="2" name="Прямоугольник 1"/>
          <p:cNvSpPr/>
          <p:nvPr/>
        </p:nvSpPr>
        <p:spPr>
          <a:xfrm>
            <a:off x="336063" y="10554"/>
            <a:ext cx="10980614" cy="369332"/>
          </a:xfrm>
          <a:prstGeom prst="rect">
            <a:avLst/>
          </a:prstGeom>
        </p:spPr>
        <p:txBody>
          <a:bodyPr wrap="square">
            <a:spAutoFit/>
          </a:bodyPr>
          <a:lstStyle/>
          <a:p>
            <a:r>
              <a:rPr lang="en-US" dirty="0" smtClean="0">
                <a:latin typeface="Bahnschrift SemiBold Condensed" pitchFamily="34" charset="0"/>
              </a:rPr>
              <a:t>, </a:t>
            </a:r>
            <a:endParaRPr lang="en-US" dirty="0">
              <a:latin typeface="Bahnschrift SemiBold Condensed" pitchFamily="34" charset="0"/>
            </a:endParaRPr>
          </a:p>
        </p:txBody>
      </p:sp>
      <p:sp>
        <p:nvSpPr>
          <p:cNvPr id="5" name="Скругленный прямоугольник 4"/>
          <p:cNvSpPr/>
          <p:nvPr/>
        </p:nvSpPr>
        <p:spPr>
          <a:xfrm>
            <a:off x="9018954" y="1242646"/>
            <a:ext cx="2500923" cy="39155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smtClean="0">
                <a:latin typeface="Bahnschrift SemiBold Condensed" pitchFamily="34" charset="0"/>
              </a:rPr>
              <a:t>Gündəlik</a:t>
            </a:r>
            <a:r>
              <a:rPr lang="en-US" dirty="0" smtClean="0">
                <a:latin typeface="Bahnschrift SemiBold Condensed" pitchFamily="34" charset="0"/>
              </a:rPr>
              <a:t> </a:t>
            </a:r>
            <a:r>
              <a:rPr lang="en-US" dirty="0" err="1">
                <a:latin typeface="Bahnschrift SemiBold Condensed" pitchFamily="34" charset="0"/>
              </a:rPr>
              <a:t>həyat</a:t>
            </a:r>
            <a:r>
              <a:rPr lang="en-US" dirty="0">
                <a:latin typeface="Bahnschrift SemiBold Condensed" pitchFamily="34" charset="0"/>
              </a:rPr>
              <a:t> (</a:t>
            </a:r>
            <a:r>
              <a:rPr lang="en-US" dirty="0" err="1">
                <a:latin typeface="Bahnschrift SemiBold Condensed" pitchFamily="34" charset="0"/>
              </a:rPr>
              <a:t>funksional</a:t>
            </a:r>
            <a:r>
              <a:rPr lang="en-US" dirty="0">
                <a:latin typeface="Bahnschrift SemiBold Condensed" pitchFamily="34" charset="0"/>
              </a:rPr>
              <a:t>) </a:t>
            </a:r>
            <a:r>
              <a:rPr lang="en-US" dirty="0" err="1">
                <a:latin typeface="Bahnschrift SemiBold Condensed" pitchFamily="34" charset="0"/>
              </a:rPr>
              <a:t>vərdişləri</a:t>
            </a:r>
            <a:r>
              <a:rPr lang="en-US" dirty="0">
                <a:latin typeface="Bahnschrift SemiBold Condensed" pitchFamily="34" charset="0"/>
              </a:rPr>
              <a:t> (</a:t>
            </a:r>
            <a:r>
              <a:rPr lang="en-US" dirty="0" err="1">
                <a:latin typeface="Bahnschrift SemiBold Condensed" pitchFamily="34" charset="0"/>
              </a:rPr>
              <a:t>abilitasiya</a:t>
            </a:r>
            <a:r>
              <a:rPr lang="en-US" dirty="0">
                <a:latin typeface="Bahnschrift SemiBold Condensed" pitchFamily="34" charset="0"/>
              </a:rPr>
              <a:t>), </a:t>
            </a:r>
            <a:endParaRPr lang="az-Latn-AZ" dirty="0" smtClean="0">
              <a:latin typeface="Bahnschrift SemiBold Condensed" pitchFamily="34" charset="0"/>
            </a:endParaRPr>
          </a:p>
          <a:p>
            <a:pPr algn="ctr"/>
            <a:endParaRPr lang="az-Latn-AZ" dirty="0">
              <a:latin typeface="Bahnschrift SemiBold Condensed" pitchFamily="34" charset="0"/>
            </a:endParaRPr>
          </a:p>
          <a:p>
            <a:pPr algn="ctr"/>
            <a:r>
              <a:rPr lang="en-US" dirty="0" err="1" smtClean="0">
                <a:latin typeface="Bahnschrift SemiBold Condensed" pitchFamily="34" charset="0"/>
              </a:rPr>
              <a:t>Sosial</a:t>
            </a:r>
            <a:r>
              <a:rPr lang="en-US" dirty="0" smtClean="0">
                <a:latin typeface="Bahnschrift SemiBold Condensed" pitchFamily="34" charset="0"/>
              </a:rPr>
              <a:t> </a:t>
            </a:r>
            <a:r>
              <a:rPr lang="en-US" dirty="0" err="1">
                <a:latin typeface="Bahnschrift SemiBold Condensed" pitchFamily="34" charset="0"/>
              </a:rPr>
              <a:t>iş</a:t>
            </a:r>
            <a:r>
              <a:rPr lang="en-US" dirty="0">
                <a:latin typeface="Bahnschrift SemiBold Condensed" pitchFamily="34" charset="0"/>
              </a:rPr>
              <a:t>, </a:t>
            </a:r>
            <a:r>
              <a:rPr lang="en-US" dirty="0" err="1">
                <a:latin typeface="Bahnschrift SemiBold Condensed" pitchFamily="34" charset="0"/>
              </a:rPr>
              <a:t>Sosial-psixoloji</a:t>
            </a:r>
            <a:r>
              <a:rPr lang="en-US" dirty="0">
                <a:latin typeface="Bahnschrift SemiBold Condensed" pitchFamily="34" charset="0"/>
              </a:rPr>
              <a:t> </a:t>
            </a:r>
            <a:r>
              <a:rPr lang="en-US" dirty="0" err="1">
                <a:latin typeface="Bahnschrift SemiBold Condensed" pitchFamily="34" charset="0"/>
              </a:rPr>
              <a:t>dəstək</a:t>
            </a:r>
            <a:r>
              <a:rPr lang="en-US" dirty="0">
                <a:latin typeface="Bahnschrift SemiBold Condensed" pitchFamily="34" charset="0"/>
              </a:rPr>
              <a:t>, </a:t>
            </a:r>
            <a:r>
              <a:rPr lang="en-US" dirty="0" err="1">
                <a:latin typeface="Bahnschrift SemiBold Condensed" pitchFamily="34" charset="0"/>
              </a:rPr>
              <a:t>Sosiallaşma</a:t>
            </a:r>
            <a:r>
              <a:rPr lang="en-US" dirty="0">
                <a:latin typeface="Bahnschrift SemiBold Condensed" pitchFamily="34" charset="0"/>
              </a:rPr>
              <a:t> </a:t>
            </a:r>
            <a:r>
              <a:rPr lang="en-US" dirty="0" err="1">
                <a:latin typeface="Bahnschrift SemiBold Condensed" pitchFamily="34" charset="0"/>
              </a:rPr>
              <a:t>və</a:t>
            </a:r>
            <a:r>
              <a:rPr lang="en-US" dirty="0">
                <a:latin typeface="Bahnschrift SemiBold Condensed" pitchFamily="34" charset="0"/>
              </a:rPr>
              <a:t> </a:t>
            </a:r>
            <a:r>
              <a:rPr lang="en-US" dirty="0" err="1">
                <a:latin typeface="Bahnschrift SemiBold Condensed" pitchFamily="34" charset="0"/>
              </a:rPr>
              <a:t>ünsiyyət</a:t>
            </a:r>
            <a:r>
              <a:rPr lang="en-US" dirty="0">
                <a:latin typeface="Bahnschrift SemiBold Condensed" pitchFamily="34" charset="0"/>
              </a:rPr>
              <a:t> </a:t>
            </a:r>
            <a:endParaRPr lang="ru-RU" dirty="0"/>
          </a:p>
        </p:txBody>
      </p:sp>
      <p:sp>
        <p:nvSpPr>
          <p:cNvPr id="6" name="Стрелка вниз 5"/>
          <p:cNvSpPr/>
          <p:nvPr/>
        </p:nvSpPr>
        <p:spPr>
          <a:xfrm>
            <a:off x="550984" y="1242646"/>
            <a:ext cx="1445846" cy="2566961"/>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7" name="Прямоугольник 6"/>
          <p:cNvSpPr/>
          <p:nvPr/>
        </p:nvSpPr>
        <p:spPr>
          <a:xfrm>
            <a:off x="78154" y="3884911"/>
            <a:ext cx="2625969" cy="923330"/>
          </a:xfrm>
          <a:prstGeom prst="rect">
            <a:avLst/>
          </a:prstGeom>
        </p:spPr>
        <p:txBody>
          <a:bodyPr wrap="square">
            <a:spAutoFit/>
          </a:bodyPr>
          <a:lstStyle/>
          <a:p>
            <a:pPr lvl="0"/>
            <a:r>
              <a:rPr lang="en-US" dirty="0" err="1">
                <a:solidFill>
                  <a:prstClr val="black"/>
                </a:solidFill>
                <a:latin typeface="Bahnschrift SemiBold Condensed" pitchFamily="34" charset="0"/>
              </a:rPr>
              <a:t>Koqnitiv</a:t>
            </a:r>
            <a:r>
              <a:rPr lang="en-US" dirty="0">
                <a:solidFill>
                  <a:prstClr val="black"/>
                </a:solidFill>
                <a:latin typeface="Bahnschrift SemiBold Condensed" pitchFamily="34" charset="0"/>
              </a:rPr>
              <a:t> </a:t>
            </a:r>
            <a:r>
              <a:rPr lang="en-US" dirty="0" err="1">
                <a:solidFill>
                  <a:prstClr val="black"/>
                </a:solidFill>
                <a:latin typeface="Bahnschrift SemiBold Condensed" pitchFamily="34" charset="0"/>
              </a:rPr>
              <a:t>bacarıqlar</a:t>
            </a:r>
            <a:r>
              <a:rPr lang="en-US" dirty="0">
                <a:solidFill>
                  <a:prstClr val="black"/>
                </a:solidFill>
                <a:latin typeface="Bahnschrift SemiBold Condensed" pitchFamily="34" charset="0"/>
              </a:rPr>
              <a:t> </a:t>
            </a:r>
            <a:r>
              <a:rPr lang="en-US" dirty="0" err="1">
                <a:solidFill>
                  <a:prstClr val="black"/>
                </a:solidFill>
                <a:latin typeface="Bahnschrift SemiBold Condensed" pitchFamily="34" charset="0"/>
              </a:rPr>
              <a:t>və</a:t>
            </a:r>
            <a:r>
              <a:rPr lang="en-US" dirty="0">
                <a:solidFill>
                  <a:prstClr val="black"/>
                </a:solidFill>
                <a:latin typeface="Bahnschrift SemiBold Condensed" pitchFamily="34" charset="0"/>
              </a:rPr>
              <a:t> </a:t>
            </a:r>
            <a:r>
              <a:rPr lang="en-US" dirty="0" err="1">
                <a:solidFill>
                  <a:prstClr val="black"/>
                </a:solidFill>
                <a:latin typeface="Bahnschrift SemiBold Condensed" pitchFamily="34" charset="0"/>
              </a:rPr>
              <a:t>təhsil</a:t>
            </a:r>
            <a:r>
              <a:rPr lang="en-US" dirty="0">
                <a:solidFill>
                  <a:prstClr val="black"/>
                </a:solidFill>
                <a:latin typeface="Bahnschrift SemiBold Condensed" pitchFamily="34" charset="0"/>
              </a:rPr>
              <a:t>, </a:t>
            </a:r>
            <a:r>
              <a:rPr lang="en-US" dirty="0" err="1">
                <a:solidFill>
                  <a:prstClr val="black"/>
                </a:solidFill>
                <a:latin typeface="Bahnschrift SemiBold Condensed" pitchFamily="34" charset="0"/>
              </a:rPr>
              <a:t>Nitq</a:t>
            </a:r>
            <a:r>
              <a:rPr lang="en-US" dirty="0">
                <a:solidFill>
                  <a:prstClr val="black"/>
                </a:solidFill>
                <a:latin typeface="Bahnschrift SemiBold Condensed" pitchFamily="34" charset="0"/>
              </a:rPr>
              <a:t> </a:t>
            </a:r>
            <a:r>
              <a:rPr lang="en-US" dirty="0" err="1">
                <a:solidFill>
                  <a:prstClr val="black"/>
                </a:solidFill>
                <a:latin typeface="Bahnschrift SemiBold Condensed" pitchFamily="34" charset="0"/>
              </a:rPr>
              <a:t>problemləri</a:t>
            </a:r>
            <a:r>
              <a:rPr lang="en-US" dirty="0">
                <a:solidFill>
                  <a:prstClr val="black"/>
                </a:solidFill>
                <a:latin typeface="Bahnschrift SemiBold Condensed" pitchFamily="34" charset="0"/>
              </a:rPr>
              <a:t>, </a:t>
            </a:r>
            <a:r>
              <a:rPr lang="en-US" dirty="0" err="1">
                <a:solidFill>
                  <a:prstClr val="black"/>
                </a:solidFill>
                <a:latin typeface="Bahnschrift SemiBold Condensed" pitchFamily="34" charset="0"/>
              </a:rPr>
              <a:t>Hərəkət</a:t>
            </a:r>
            <a:r>
              <a:rPr lang="en-US" dirty="0">
                <a:solidFill>
                  <a:prstClr val="black"/>
                </a:solidFill>
                <a:latin typeface="Bahnschrift SemiBold Condensed" pitchFamily="34" charset="0"/>
              </a:rPr>
              <a:t> </a:t>
            </a:r>
            <a:r>
              <a:rPr lang="en-US" dirty="0" err="1">
                <a:solidFill>
                  <a:prstClr val="black"/>
                </a:solidFill>
                <a:latin typeface="Bahnschrift SemiBold Condensed" pitchFamily="34" charset="0"/>
              </a:rPr>
              <a:t>problemləri</a:t>
            </a:r>
            <a:r>
              <a:rPr lang="en-US" dirty="0">
                <a:solidFill>
                  <a:prstClr val="black"/>
                </a:solidFill>
                <a:latin typeface="Bahnschrift SemiBold Condensed" pitchFamily="34" charset="0"/>
              </a:rPr>
              <a:t> (</a:t>
            </a:r>
            <a:r>
              <a:rPr lang="en-US" dirty="0" err="1">
                <a:solidFill>
                  <a:prstClr val="black"/>
                </a:solidFill>
                <a:latin typeface="Bahnschrift SemiBold Condensed" pitchFamily="34" charset="0"/>
              </a:rPr>
              <a:t>fiziki</a:t>
            </a:r>
            <a:r>
              <a:rPr lang="en-US" dirty="0">
                <a:solidFill>
                  <a:prstClr val="black"/>
                </a:solidFill>
                <a:latin typeface="Bahnschrift SemiBold Condensed" pitchFamily="34" charset="0"/>
              </a:rPr>
              <a:t> </a:t>
            </a:r>
            <a:r>
              <a:rPr lang="en-US" dirty="0" err="1">
                <a:solidFill>
                  <a:prstClr val="black"/>
                </a:solidFill>
                <a:latin typeface="Bahnschrift SemiBold Condensed" pitchFamily="34" charset="0"/>
              </a:rPr>
              <a:t>inkişaf</a:t>
            </a:r>
            <a:r>
              <a:rPr lang="en-US" dirty="0">
                <a:solidFill>
                  <a:prstClr val="black"/>
                </a:solidFill>
                <a:latin typeface="Bahnschrift SemiBold Condensed" pitchFamily="34" charset="0"/>
              </a:rPr>
              <a:t>)</a:t>
            </a:r>
          </a:p>
        </p:txBody>
      </p:sp>
      <p:sp>
        <p:nvSpPr>
          <p:cNvPr id="8" name="Прямоугольник 7"/>
          <p:cNvSpPr/>
          <p:nvPr/>
        </p:nvSpPr>
        <p:spPr>
          <a:xfrm>
            <a:off x="4103079" y="865851"/>
            <a:ext cx="339969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en-US" sz="3600" dirty="0">
                <a:solidFill>
                  <a:srgbClr val="FF0000"/>
                </a:solidFill>
                <a:latin typeface="Bahnschrift SemiBold Condensed" pitchFamily="34" charset="0"/>
              </a:rPr>
              <a:t>GÖRÜLƏN İŞLƏR</a:t>
            </a:r>
          </a:p>
        </p:txBody>
      </p:sp>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0953" y="1945082"/>
            <a:ext cx="5957310" cy="3667023"/>
          </a:xfrm>
          <a:prstGeom prst="rect">
            <a:avLst/>
          </a:prstGeom>
        </p:spPr>
      </p:pic>
    </p:spTree>
    <p:extLst>
      <p:ext uri="{BB962C8B-B14F-4D97-AF65-F5344CB8AC3E}">
        <p14:creationId xmlns:p14="http://schemas.microsoft.com/office/powerpoint/2010/main" val="207223116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26407"/>
          <a:stretch/>
        </p:blipFill>
        <p:spPr>
          <a:xfrm>
            <a:off x="1871933" y="1885512"/>
            <a:ext cx="8277572" cy="4061168"/>
          </a:xfrm>
          <a:prstGeom prst="rect">
            <a:avLst/>
          </a:prstGeom>
        </p:spPr>
      </p:pic>
      <p:sp>
        <p:nvSpPr>
          <p:cNvPr id="3" name="Прямоугольник 2"/>
          <p:cNvSpPr/>
          <p:nvPr/>
        </p:nvSpPr>
        <p:spPr>
          <a:xfrm>
            <a:off x="1240262" y="247650"/>
            <a:ext cx="9294875" cy="163786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latin typeface="Bahnschrift SemiBold Condensed" pitchFamily="34" charset="0"/>
              </a:rPr>
              <a:t>İƏR </a:t>
            </a:r>
            <a:r>
              <a:rPr lang="en-US" sz="3200" dirty="0" err="1">
                <a:latin typeface="Bahnschrift SemiBold Condensed" pitchFamily="34" charset="0"/>
              </a:rPr>
              <a:t>xidmətlərin</a:t>
            </a:r>
            <a:r>
              <a:rPr lang="en-US" sz="3200" dirty="0">
                <a:latin typeface="Bahnschrift SemiBold Condensed" pitchFamily="34" charset="0"/>
              </a:rPr>
              <a:t> </a:t>
            </a:r>
            <a:r>
              <a:rPr lang="en-US" sz="3200" dirty="0" err="1">
                <a:latin typeface="Bahnschrift SemiBold Condensed" pitchFamily="34" charset="0"/>
              </a:rPr>
              <a:t>göstərilməsi</a:t>
            </a:r>
            <a:r>
              <a:rPr lang="en-US" sz="3200" dirty="0">
                <a:latin typeface="Bahnschrift SemiBold Condensed" pitchFamily="34" charset="0"/>
              </a:rPr>
              <a:t> </a:t>
            </a:r>
            <a:r>
              <a:rPr lang="en-US" sz="3200" dirty="0" err="1">
                <a:latin typeface="Bahnschrift SemiBold Condensed" pitchFamily="34" charset="0"/>
              </a:rPr>
              <a:t>üçün</a:t>
            </a:r>
            <a:r>
              <a:rPr lang="en-US" sz="3200" dirty="0">
                <a:latin typeface="Bahnschrift SemiBold Condensed" pitchFamily="34" charset="0"/>
              </a:rPr>
              <a:t> </a:t>
            </a:r>
            <a:r>
              <a:rPr lang="en-US" sz="3200" dirty="0" err="1">
                <a:latin typeface="Bahnschrift SemiBold Condensed" pitchFamily="34" charset="0"/>
              </a:rPr>
              <a:t>sağlamlıq</a:t>
            </a:r>
            <a:r>
              <a:rPr lang="en-US" sz="3200" dirty="0">
                <a:latin typeface="Bahnschrift SemiBold Condensed" pitchFamily="34" charset="0"/>
              </a:rPr>
              <a:t> </a:t>
            </a:r>
            <a:r>
              <a:rPr lang="en-US" sz="3200" dirty="0" err="1">
                <a:latin typeface="Bahnschrift SemiBold Condensed" pitchFamily="34" charset="0"/>
              </a:rPr>
              <a:t>imkanları</a:t>
            </a:r>
            <a:r>
              <a:rPr lang="en-US" sz="3200" dirty="0">
                <a:latin typeface="Bahnschrift SemiBold Condensed" pitchFamily="34" charset="0"/>
              </a:rPr>
              <a:t> </a:t>
            </a:r>
            <a:r>
              <a:rPr lang="en-US" sz="3200" dirty="0" err="1">
                <a:latin typeface="Bahnschrift SemiBold Condensed" pitchFamily="34" charset="0"/>
              </a:rPr>
              <a:t>məhdud</a:t>
            </a:r>
            <a:r>
              <a:rPr lang="en-US" sz="3200" dirty="0">
                <a:latin typeface="Bahnschrift SemiBold Condensed" pitchFamily="34" charset="0"/>
              </a:rPr>
              <a:t> </a:t>
            </a:r>
            <a:r>
              <a:rPr lang="en-US" sz="3200" dirty="0" err="1">
                <a:latin typeface="Bahnschrift SemiBold Condensed" pitchFamily="34" charset="0"/>
              </a:rPr>
              <a:t>olan</a:t>
            </a:r>
            <a:r>
              <a:rPr lang="en-US" sz="3200" dirty="0">
                <a:latin typeface="Bahnschrift SemiBold Condensed" pitchFamily="34" charset="0"/>
              </a:rPr>
              <a:t> </a:t>
            </a:r>
            <a:r>
              <a:rPr lang="en-US" sz="3200" dirty="0" err="1">
                <a:latin typeface="Bahnschrift SemiBold Condensed" pitchFamily="34" charset="0"/>
              </a:rPr>
              <a:t>uşaqlar</a:t>
            </a:r>
            <a:r>
              <a:rPr lang="en-US" sz="3200" dirty="0">
                <a:latin typeface="Bahnschrift SemiBold Condensed" pitchFamily="34" charset="0"/>
              </a:rPr>
              <a:t> </a:t>
            </a:r>
            <a:r>
              <a:rPr lang="en-US" sz="3200" dirty="0" err="1">
                <a:latin typeface="Bahnschrift SemiBold Condensed" pitchFamily="34" charset="0"/>
              </a:rPr>
              <a:t>müəyyən</a:t>
            </a:r>
            <a:r>
              <a:rPr lang="en-US" sz="3200" dirty="0">
                <a:latin typeface="Bahnschrift SemiBold Condensed" pitchFamily="34" charset="0"/>
              </a:rPr>
              <a:t> </a:t>
            </a:r>
            <a:r>
              <a:rPr lang="en-US" sz="3200" dirty="0" err="1">
                <a:latin typeface="Bahnschrift SemiBold Condensed" pitchFamily="34" charset="0"/>
              </a:rPr>
              <a:t>edilib</a:t>
            </a:r>
            <a:r>
              <a:rPr lang="en-US" sz="3200" dirty="0">
                <a:latin typeface="Bahnschrift SemiBold Condensed" pitchFamily="34" charset="0"/>
              </a:rPr>
              <a:t>, </a:t>
            </a:r>
            <a:r>
              <a:rPr lang="en-US" sz="3200" dirty="0" err="1">
                <a:latin typeface="Bahnschrift SemiBold Condensed" pitchFamily="34" charset="0"/>
              </a:rPr>
              <a:t>fərdi</a:t>
            </a:r>
            <a:r>
              <a:rPr lang="en-US" sz="3200" dirty="0">
                <a:latin typeface="Bahnschrift SemiBold Condensed" pitchFamily="34" charset="0"/>
              </a:rPr>
              <a:t> </a:t>
            </a:r>
            <a:r>
              <a:rPr lang="en-US" sz="3200" dirty="0" err="1">
                <a:latin typeface="Bahnschrift SemiBold Condensed" pitchFamily="34" charset="0"/>
              </a:rPr>
              <a:t>qayğı</a:t>
            </a:r>
            <a:r>
              <a:rPr lang="en-US" sz="3200" dirty="0">
                <a:latin typeface="Bahnschrift SemiBold Condensed" pitchFamily="34" charset="0"/>
              </a:rPr>
              <a:t> </a:t>
            </a:r>
            <a:r>
              <a:rPr lang="en-US" sz="3200" dirty="0" err="1">
                <a:latin typeface="Bahnschrift SemiBold Condensed" pitchFamily="34" charset="0"/>
              </a:rPr>
              <a:t>planları</a:t>
            </a:r>
            <a:r>
              <a:rPr lang="en-US" sz="3200" dirty="0">
                <a:latin typeface="Bahnschrift SemiBold Condensed" pitchFamily="34" charset="0"/>
              </a:rPr>
              <a:t> </a:t>
            </a:r>
            <a:r>
              <a:rPr lang="en-US" sz="3200" dirty="0" err="1">
                <a:latin typeface="Bahnschrift SemiBold Condensed" pitchFamily="34" charset="0"/>
              </a:rPr>
              <a:t>hazırlanıb</a:t>
            </a:r>
            <a:r>
              <a:rPr lang="en-US" sz="3200" dirty="0">
                <a:latin typeface="Bahnschrift SemiBold Condensed" pitchFamily="34" charset="0"/>
              </a:rPr>
              <a:t> </a:t>
            </a:r>
            <a:r>
              <a:rPr lang="en-US" sz="3200" dirty="0" err="1">
                <a:latin typeface="Bahnschrift SemiBold Condensed" pitchFamily="34" charset="0"/>
              </a:rPr>
              <a:t>və</a:t>
            </a:r>
            <a:r>
              <a:rPr lang="en-US" sz="3200" dirty="0">
                <a:latin typeface="Bahnschrift SemiBold Condensed" pitchFamily="34" charset="0"/>
              </a:rPr>
              <a:t> </a:t>
            </a:r>
            <a:r>
              <a:rPr lang="en-US" sz="3200" dirty="0" err="1">
                <a:latin typeface="Bahnschrift SemiBold Condensed" pitchFamily="34" charset="0"/>
              </a:rPr>
              <a:t>onlara</a:t>
            </a:r>
            <a:r>
              <a:rPr lang="en-US" sz="3200" dirty="0">
                <a:latin typeface="Bahnschrift SemiBold Condensed" pitchFamily="34" charset="0"/>
              </a:rPr>
              <a:t> </a:t>
            </a:r>
            <a:r>
              <a:rPr lang="en-US" sz="3200" dirty="0" err="1">
                <a:latin typeface="Bahnschrift SemiBold Condensed" pitchFamily="34" charset="0"/>
              </a:rPr>
              <a:t>xidmət</a:t>
            </a:r>
            <a:r>
              <a:rPr lang="en-US" sz="3200" dirty="0">
                <a:latin typeface="Bahnschrift SemiBold Condensed" pitchFamily="34" charset="0"/>
              </a:rPr>
              <a:t> </a:t>
            </a:r>
            <a:r>
              <a:rPr lang="en-US" sz="3200" dirty="0" err="1">
                <a:latin typeface="Bahnschrift SemiBold Condensed" pitchFamily="34" charset="0"/>
              </a:rPr>
              <a:t>göstərilməsi</a:t>
            </a:r>
            <a:r>
              <a:rPr lang="en-US" sz="3200" dirty="0">
                <a:latin typeface="Bahnschrift SemiBold Condensed" pitchFamily="34" charset="0"/>
              </a:rPr>
              <a:t>; </a:t>
            </a:r>
            <a:r>
              <a:rPr lang="az-Latn-AZ" sz="3200" dirty="0" smtClean="0">
                <a:latin typeface="Bahnschrift SemiBold Condensed" pitchFamily="34" charset="0"/>
              </a:rPr>
              <a:t> </a:t>
            </a:r>
            <a:endParaRPr lang="en-US" sz="3200" dirty="0">
              <a:latin typeface="Bahnschrift SemiBold Condensed" pitchFamily="34" charset="0"/>
            </a:endParaRPr>
          </a:p>
        </p:txBody>
      </p:sp>
    </p:spTree>
    <p:extLst>
      <p:ext uri="{BB962C8B-B14F-4D97-AF65-F5344CB8AC3E}">
        <p14:creationId xmlns:p14="http://schemas.microsoft.com/office/powerpoint/2010/main" val="997848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1011" y="500855"/>
            <a:ext cx="6797217" cy="4531478"/>
          </a:xfrm>
          <a:prstGeom prst="rect">
            <a:avLst/>
          </a:prstGeom>
          <a:effectLst>
            <a:glow rad="228600">
              <a:schemeClr val="accent1">
                <a:satMod val="175000"/>
                <a:alpha val="40000"/>
              </a:schemeClr>
            </a:glow>
          </a:effectLst>
        </p:spPr>
      </p:pic>
      <p:sp>
        <p:nvSpPr>
          <p:cNvPr id="5" name="Прямоугольник 4"/>
          <p:cNvSpPr/>
          <p:nvPr/>
        </p:nvSpPr>
        <p:spPr>
          <a:xfrm rot="10800000" flipH="1" flipV="1">
            <a:off x="388189" y="865385"/>
            <a:ext cx="3847380" cy="2862322"/>
          </a:xfrm>
          <a:prstGeom prst="rect">
            <a:avLst/>
          </a:prstGeom>
          <a:effectLst>
            <a:glow rad="228600">
              <a:schemeClr val="accent1">
                <a:satMod val="175000"/>
                <a:alpha val="40000"/>
              </a:schemeClr>
            </a:glo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az-Latn-AZ" b="1" i="1" dirty="0">
                <a:latin typeface="Calibri" panose="020F0502020204030204" pitchFamily="34" charset="0"/>
                <a:cs typeface="Calibri" panose="020F0502020204030204" pitchFamily="34" charset="0"/>
              </a:rPr>
              <a:t> Sağlamlıq İmkanları Məhdud Uşaqlar (SİMU) cəmiyyətdə maksimum müstəqillik əldə etməli, tam fiziki, əqli, sosial və peşə vərdişlərinə malik olmaları üçün hüquqi, iqtisadi və sosial şəraitin yaradılması  təmin edilməli və bütövlükdə onların cəmiyyət həyatında tam və səmərəli şəkildə fəaliyyət göstərmələri üçün maneələr aradan qaldırılmalıdır.</a:t>
            </a:r>
            <a:endParaRPr lang="ru-R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19509"/>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9471" y="437721"/>
            <a:ext cx="7038499" cy="4692333"/>
          </a:xfrm>
          <a:prstGeom prst="rect">
            <a:avLst/>
          </a:prstGeom>
          <a:effectLst>
            <a:glow rad="228600">
              <a:schemeClr val="accent5">
                <a:satMod val="175000"/>
                <a:alpha val="40000"/>
              </a:schemeClr>
            </a:glow>
          </a:effectLst>
        </p:spPr>
      </p:pic>
      <p:sp>
        <p:nvSpPr>
          <p:cNvPr id="3" name="Прямоугольник 2"/>
          <p:cNvSpPr/>
          <p:nvPr/>
        </p:nvSpPr>
        <p:spPr>
          <a:xfrm>
            <a:off x="447676" y="514350"/>
            <a:ext cx="3318406" cy="1261884"/>
          </a:xfrm>
          <a:prstGeom prst="rect">
            <a:avLst/>
          </a:prstGeom>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az-Latn-AZ" sz="2000" dirty="0">
                <a:solidFill>
                  <a:prstClr val="black"/>
                </a:solidFill>
                <a:latin typeface="Bahnschrift SemiBold" pitchFamily="34" charset="0"/>
                <a:cs typeface="Calibri" panose="020F0502020204030204" pitchFamily="34" charset="0"/>
              </a:rPr>
              <a:t>Uşaqların xüsusi qabiliyyət və </a:t>
            </a:r>
            <a:r>
              <a:rPr lang="az-Latn-AZ" dirty="0">
                <a:solidFill>
                  <a:prstClr val="black"/>
                </a:solidFill>
                <a:latin typeface="Bahnschrift SemiBold" pitchFamily="34" charset="0"/>
                <a:cs typeface="Calibri" panose="020F0502020204030204" pitchFamily="34" charset="0"/>
              </a:rPr>
              <a:t>bacarıqlarının aşkarlanması və inkişaf etdirilməsi;</a:t>
            </a:r>
            <a:endParaRPr lang="ru-RU" dirty="0">
              <a:solidFill>
                <a:prstClr val="black"/>
              </a:solidFill>
              <a:latin typeface="Bahnschrift SemiBold" pitchFamily="34" charset="0"/>
              <a:cs typeface="Calibri" panose="020F0502020204030204" pitchFamily="34" charset="0"/>
            </a:endParaRPr>
          </a:p>
        </p:txBody>
      </p:sp>
      <p:sp>
        <p:nvSpPr>
          <p:cNvPr id="5" name="Прямоугольник 4"/>
          <p:cNvSpPr/>
          <p:nvPr/>
        </p:nvSpPr>
        <p:spPr>
          <a:xfrm>
            <a:off x="353187" y="2577584"/>
            <a:ext cx="3780664" cy="1754326"/>
          </a:xfrm>
          <a:prstGeom prst="rect">
            <a:avLst/>
          </a:prstGeom>
          <a:effectLst>
            <a:glow rad="228600">
              <a:schemeClr val="accent6">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az-Latn-AZ" sz="3600" dirty="0">
                <a:latin typeface="Bahnschrift SemiBold Condensed" pitchFamily="34" charset="0"/>
                <a:cs typeface="Calibri" panose="020F0502020204030204" pitchFamily="34" charset="0"/>
              </a:rPr>
              <a:t>Uşaqların inklyuziv təhsil proqramına  cəlb olunması </a:t>
            </a:r>
            <a:endParaRPr lang="ru-RU" sz="3600" dirty="0">
              <a:latin typeface="Bahnschrift SemiBold Condensed" pitchFamily="34" charset="0"/>
              <a:cs typeface="Calibri" panose="020F0502020204030204" pitchFamily="34" charset="0"/>
            </a:endParaRPr>
          </a:p>
        </p:txBody>
      </p:sp>
    </p:spTree>
    <p:extLst>
      <p:ext uri="{BB962C8B-B14F-4D97-AF65-F5344CB8AC3E}">
        <p14:creationId xmlns:p14="http://schemas.microsoft.com/office/powerpoint/2010/main" val="1838063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4992" y="230661"/>
            <a:ext cx="7452182" cy="4968122"/>
          </a:xfrm>
          <a:prstGeom prst="rect">
            <a:avLst/>
          </a:prstGeom>
          <a:scene3d>
            <a:camera prst="orthographicFront"/>
            <a:lightRig rig="threePt" dir="t"/>
          </a:scene3d>
          <a:sp3d>
            <a:bevelT/>
          </a:sp3d>
        </p:spPr>
      </p:pic>
      <p:sp>
        <p:nvSpPr>
          <p:cNvPr id="2" name="Прямоугольник 1"/>
          <p:cNvSpPr/>
          <p:nvPr/>
        </p:nvSpPr>
        <p:spPr>
          <a:xfrm>
            <a:off x="276225" y="826272"/>
            <a:ext cx="3600450" cy="4401205"/>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az-Latn-AZ" sz="2000" dirty="0">
                <a:latin typeface="Bahnschrift SemiBold" pitchFamily="34" charset="0"/>
                <a:cs typeface="Calibri" panose="020F0502020204030204" pitchFamily="34" charset="0"/>
              </a:rPr>
              <a:t>Məktəb yaş səviyyəsindəki uşaqların təhsilə cəlb olunmasında valideynlərə köməkliyin </a:t>
            </a:r>
            <a:r>
              <a:rPr lang="az-Latn-AZ" sz="2000" dirty="0" smtClean="0">
                <a:latin typeface="Bahnschrift SemiBold" pitchFamily="34" charset="0"/>
                <a:cs typeface="Calibri" panose="020F0502020204030204" pitchFamily="34" charset="0"/>
              </a:rPr>
              <a:t>göstərilməsi; </a:t>
            </a:r>
            <a:endParaRPr lang="ru-RU" sz="2000" dirty="0">
              <a:latin typeface="Bahnschrift SemiBold" pitchFamily="34" charset="0"/>
              <a:cs typeface="Calibri" panose="020F0502020204030204" pitchFamily="34" charset="0"/>
            </a:endParaRPr>
          </a:p>
          <a:p>
            <a:pPr lvl="0"/>
            <a:endParaRPr lang="az-Latn-AZ" sz="2000" dirty="0" smtClean="0">
              <a:latin typeface="Bahnschrift SemiBold" pitchFamily="34" charset="0"/>
              <a:cs typeface="Calibri" panose="020F0502020204030204" pitchFamily="34" charset="0"/>
            </a:endParaRPr>
          </a:p>
          <a:p>
            <a:pPr lvl="0"/>
            <a:r>
              <a:rPr lang="az-Latn-AZ" sz="2000" dirty="0" smtClean="0">
                <a:latin typeface="Bahnschrift SemiBold" pitchFamily="34" charset="0"/>
                <a:cs typeface="Calibri" panose="020F0502020204030204" pitchFamily="34" charset="0"/>
              </a:rPr>
              <a:t>İnklüziv </a:t>
            </a:r>
            <a:r>
              <a:rPr lang="az-Latn-AZ" sz="2000" dirty="0">
                <a:latin typeface="Bahnschrift SemiBold" pitchFamily="34" charset="0"/>
                <a:cs typeface="Calibri" panose="020F0502020204030204" pitchFamily="34" charset="0"/>
              </a:rPr>
              <a:t>təhsil proqramı tətbiq olunmuş siniflərdə oxuyan uşaqların məktəbdə tədris prosesi zamanı ətrafdakılarların onlara olan düzgün yanaşmanın qurulmasında mütəxəssilər tərəfindən maarifləndirmə işinin aparılması;</a:t>
            </a:r>
            <a:endParaRPr lang="az-Latn-AZ" sz="2000" b="1" u="sng" dirty="0">
              <a:latin typeface="Bahnschrift SemiBold" pitchFamily="34" charset="0"/>
              <a:cs typeface="Calibri" panose="020F0502020204030204" pitchFamily="34" charset="0"/>
            </a:endParaRPr>
          </a:p>
        </p:txBody>
      </p:sp>
    </p:spTree>
    <p:extLst>
      <p:ext uri="{BB962C8B-B14F-4D97-AF65-F5344CB8AC3E}">
        <p14:creationId xmlns:p14="http://schemas.microsoft.com/office/powerpoint/2010/main" val="26016534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3253" y="319176"/>
            <a:ext cx="7685621" cy="5123747"/>
          </a:xfrm>
          <a:prstGeom prst="rect">
            <a:avLst/>
          </a:prstGeom>
          <a:effectLst>
            <a:glow rad="228600">
              <a:schemeClr val="accent3">
                <a:satMod val="175000"/>
                <a:alpha val="40000"/>
              </a:schemeClr>
            </a:glow>
          </a:effectLst>
        </p:spPr>
      </p:pic>
      <p:sp>
        <p:nvSpPr>
          <p:cNvPr id="3" name="Прямоугольник 2"/>
          <p:cNvSpPr/>
          <p:nvPr/>
        </p:nvSpPr>
        <p:spPr>
          <a:xfrm flipH="1">
            <a:off x="293297" y="1932318"/>
            <a:ext cx="2974231" cy="1538883"/>
          </a:xfrm>
          <a:prstGeom prst="rect">
            <a:avLst/>
          </a:prstGeom>
          <a:effectLst>
            <a:glow rad="228600">
              <a:schemeClr val="accent3">
                <a:satMod val="175000"/>
                <a:alpha val="40000"/>
              </a:schemeClr>
            </a:glow>
          </a:effectLst>
        </p:spPr>
        <p:style>
          <a:lnRef idx="1">
            <a:schemeClr val="accent3"/>
          </a:lnRef>
          <a:fillRef idx="2">
            <a:schemeClr val="accent3"/>
          </a:fillRef>
          <a:effectRef idx="1">
            <a:schemeClr val="accent3"/>
          </a:effectRef>
          <a:fontRef idx="minor">
            <a:schemeClr val="dk1"/>
          </a:fontRef>
        </p:style>
        <p:txBody>
          <a:bodyPr wrap="square">
            <a:spAutoFit/>
          </a:bodyPr>
          <a:lstStyle/>
          <a:p>
            <a:pPr lvl="0" algn="just"/>
            <a:r>
              <a:rPr lang="az-Latn-AZ" dirty="0">
                <a:latin typeface="Bahnschrift SemiBold" pitchFamily="34" charset="0"/>
                <a:cs typeface="Calibri" panose="020F0502020204030204" pitchFamily="34" charset="0"/>
              </a:rPr>
              <a:t>Əlilliyi olan uşaqların cəmiyyətə inteqrasiyasını təmin etmək üçün onların </a:t>
            </a:r>
            <a:r>
              <a:rPr lang="az-Latn-AZ" dirty="0" smtClean="0">
                <a:latin typeface="Bahnschrift SemiBold" pitchFamily="34" charset="0"/>
                <a:cs typeface="Calibri" panose="020F0502020204030204" pitchFamily="34" charset="0"/>
              </a:rPr>
              <a:t>tədbirlərə </a:t>
            </a:r>
            <a:r>
              <a:rPr lang="az-Latn-AZ" sz="2000" dirty="0" smtClean="0">
                <a:latin typeface="Bahnschrift SemiBold" pitchFamily="34" charset="0"/>
                <a:cs typeface="Calibri" panose="020F0502020204030204" pitchFamily="34" charset="0"/>
              </a:rPr>
              <a:t>cəlb </a:t>
            </a:r>
            <a:r>
              <a:rPr lang="az-Latn-AZ" sz="2000" dirty="0">
                <a:latin typeface="Bahnschrift SemiBold" pitchFamily="34" charset="0"/>
                <a:cs typeface="Calibri" panose="020F0502020204030204" pitchFamily="34" charset="0"/>
              </a:rPr>
              <a:t>olunması</a:t>
            </a:r>
            <a:r>
              <a:rPr lang="az-Latn-AZ" sz="2000" dirty="0" smtClean="0">
                <a:latin typeface="Bahnschrift SemiBold" pitchFamily="34" charset="0"/>
                <a:cs typeface="Calibri" panose="020F0502020204030204" pitchFamily="34" charset="0"/>
              </a:rPr>
              <a:t>;</a:t>
            </a:r>
          </a:p>
          <a:p>
            <a:pPr lvl="0" algn="just"/>
            <a:endParaRPr lang="ru-RU" sz="2000" dirty="0">
              <a:latin typeface="Bahnschrift SemiBold" pitchFamily="34" charset="0"/>
              <a:cs typeface="Calibri" panose="020F0502020204030204" pitchFamily="34" charset="0"/>
            </a:endParaRPr>
          </a:p>
        </p:txBody>
      </p:sp>
    </p:spTree>
    <p:extLst>
      <p:ext uri="{BB962C8B-B14F-4D97-AF65-F5344CB8AC3E}">
        <p14:creationId xmlns:p14="http://schemas.microsoft.com/office/powerpoint/2010/main" val="24150495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5648" y="368060"/>
            <a:ext cx="7198358" cy="4798905"/>
          </a:xfrm>
          <a:prstGeom prst="rect">
            <a:avLst/>
          </a:prstGeom>
          <a:effectLst>
            <a:glow rad="228600">
              <a:schemeClr val="accent3">
                <a:satMod val="175000"/>
                <a:alpha val="40000"/>
              </a:schemeClr>
            </a:glow>
          </a:effectLst>
        </p:spPr>
      </p:pic>
      <p:sp>
        <p:nvSpPr>
          <p:cNvPr id="2" name="Прямоугольник 1"/>
          <p:cNvSpPr/>
          <p:nvPr/>
        </p:nvSpPr>
        <p:spPr>
          <a:xfrm>
            <a:off x="323850" y="566909"/>
            <a:ext cx="3705225" cy="4401205"/>
          </a:xfrm>
          <a:prstGeom prst="rect">
            <a:avLst/>
          </a:prstGeom>
          <a:effectLst>
            <a:glow rad="228600">
              <a:schemeClr val="accent3">
                <a:satMod val="175000"/>
                <a:alpha val="40000"/>
              </a:schemeClr>
            </a:glow>
          </a:effectLst>
        </p:spPr>
        <p:style>
          <a:lnRef idx="1">
            <a:schemeClr val="accent3"/>
          </a:lnRef>
          <a:fillRef idx="2">
            <a:schemeClr val="accent3"/>
          </a:fillRef>
          <a:effectRef idx="1">
            <a:schemeClr val="accent3"/>
          </a:effectRef>
          <a:fontRef idx="minor">
            <a:schemeClr val="dk1"/>
          </a:fontRef>
        </p:style>
        <p:txBody>
          <a:bodyPr wrap="square">
            <a:spAutoFit/>
          </a:bodyPr>
          <a:lstStyle/>
          <a:p>
            <a:pPr lvl="0" algn="ctr"/>
            <a:r>
              <a:rPr lang="az-Latn-AZ" sz="4000" dirty="0">
                <a:latin typeface="Bahnschrift SemiBold Condensed" pitchFamily="34" charset="0"/>
                <a:cs typeface="Calibri" panose="020F0502020204030204" pitchFamily="34" charset="0"/>
              </a:rPr>
              <a:t>Ailələrlə müxtəlif sahələrdə (reabilitasiya, sosial, müvəkkillik, psixoloji və s.) maarifləndirmə işinin </a:t>
            </a:r>
            <a:r>
              <a:rPr lang="az-Latn-AZ" sz="4000" dirty="0" smtClean="0">
                <a:latin typeface="Bahnschrift SemiBold Condensed" pitchFamily="34" charset="0"/>
                <a:cs typeface="Calibri" panose="020F0502020204030204" pitchFamily="34" charset="0"/>
              </a:rPr>
              <a:t>aparılması</a:t>
            </a:r>
            <a:endParaRPr lang="ru-RU" sz="4000" dirty="0">
              <a:latin typeface="Bahnschrift SemiBold Condensed" pitchFamily="34" charset="0"/>
              <a:cs typeface="Calibri" panose="020F0502020204030204" pitchFamily="34" charset="0"/>
            </a:endParaRPr>
          </a:p>
        </p:txBody>
      </p:sp>
    </p:spTree>
    <p:extLst>
      <p:ext uri="{BB962C8B-B14F-4D97-AF65-F5344CB8AC3E}">
        <p14:creationId xmlns:p14="http://schemas.microsoft.com/office/powerpoint/2010/main" val="991995985"/>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1151" y="1352551"/>
            <a:ext cx="9429749" cy="4229100"/>
          </a:xfrm>
          <a:prstGeom prst="rect">
            <a:avLst/>
          </a:prstGeom>
          <a:scene3d>
            <a:camera prst="isometricOffAxis1Right"/>
            <a:lightRig rig="threePt" dir="t"/>
          </a:scene3d>
        </p:spPr>
      </p:pic>
      <p:sp>
        <p:nvSpPr>
          <p:cNvPr id="5" name="TextBox 4"/>
          <p:cNvSpPr txBox="1"/>
          <p:nvPr/>
        </p:nvSpPr>
        <p:spPr>
          <a:xfrm>
            <a:off x="4011018" y="420902"/>
            <a:ext cx="4517409" cy="707886"/>
          </a:xfrm>
          <a:prstGeom prst="rect">
            <a:avLst/>
          </a:prstGeom>
          <a:effectLst>
            <a:glow rad="228600">
              <a:schemeClr val="accent1">
                <a:satMod val="175000"/>
                <a:alpha val="40000"/>
              </a:schemeClr>
            </a:glo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az-Latn-AZ" sz="4000" b="1" dirty="0" smtClean="0">
                <a:latin typeface="Arial" panose="020B0604020202020204" pitchFamily="34" charset="0"/>
                <a:cs typeface="Arial" panose="020B0604020202020204" pitchFamily="34" charset="0"/>
              </a:rPr>
              <a:t>İdman zamanı</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0253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75607" y="1028700"/>
            <a:ext cx="10568668" cy="4031873"/>
          </a:xfrm>
          <a:prstGeom prst="rect">
            <a:avLst/>
          </a:prstGeom>
          <a:effectLst>
            <a:glow rad="228600">
              <a:schemeClr val="accent3">
                <a:satMod val="175000"/>
                <a:alpha val="40000"/>
              </a:schemeClr>
            </a:glo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z-Latn-AZ" sz="3200" b="1" dirty="0" smtClean="0">
                <a:latin typeface="Bahnschrift SemiBold Condensed" pitchFamily="34" charset="0"/>
                <a:cs typeface="Calibri" panose="020F0502020204030204" pitchFamily="34" charset="0"/>
              </a:rPr>
              <a:t>İCMA-ƏSASLI REABILITASIYA STRATEGIYASI: </a:t>
            </a:r>
            <a:endParaRPr lang="az-Latn-AZ" sz="2000" b="1" dirty="0" smtClean="0">
              <a:latin typeface="Calibri" panose="020F0502020204030204" pitchFamily="34" charset="0"/>
              <a:cs typeface="Calibri" panose="020F0502020204030204" pitchFamily="34" charset="0"/>
            </a:endParaRPr>
          </a:p>
          <a:p>
            <a:pPr algn="just"/>
            <a:r>
              <a:rPr lang="az-Latn-AZ" sz="2000" i="1" dirty="0" smtClean="0">
                <a:latin typeface="Bahnschrift SemiBold Condensed" pitchFamily="34" charset="0"/>
                <a:cs typeface="Calibri" panose="020F0502020204030204" pitchFamily="34" charset="0"/>
              </a:rPr>
              <a:t>“</a:t>
            </a:r>
            <a:r>
              <a:rPr lang="az-Latn-AZ" sz="2800" i="1" dirty="0">
                <a:latin typeface="Bahnschrift SemiBold Condensed" pitchFamily="34" charset="0"/>
                <a:cs typeface="Calibri" panose="020F0502020204030204" pitchFamily="34" charset="0"/>
              </a:rPr>
              <a:t>Əlilliyi Olan İnsanların Reabilitasiyası - İmkanların Bərabərliyi, Yoxsulluğun Azaldılması və Sosial İnklüziyasıdır”. Bu </a:t>
            </a:r>
            <a:r>
              <a:rPr lang="az-Latn-AZ" sz="2800" i="1" dirty="0" smtClean="0">
                <a:latin typeface="Bahnschrift SemiBold Condensed" pitchFamily="34" charset="0"/>
                <a:cs typeface="Calibri" panose="020F0502020204030204" pitchFamily="34" charset="0"/>
              </a:rPr>
              <a:t>strategiya </a:t>
            </a:r>
            <a:r>
              <a:rPr lang="az-Latn-AZ" sz="2800" i="1" dirty="0">
                <a:latin typeface="Bahnschrift SemiBold Condensed" pitchFamily="34" charset="0"/>
                <a:cs typeface="Calibri" panose="020F0502020204030204" pitchFamily="34" charset="0"/>
              </a:rPr>
              <a:t>vətəndaş cəmiyyəti, dövlət və özəl sektor birgə işlədiyi zaman çox uğurlu olur. Birgə əməkdaşlıq nəticəsində resurslardan daha səmərəli şəkildə istifadə edilir  </a:t>
            </a:r>
            <a:endParaRPr lang="ru-RU" sz="2800" i="1" dirty="0">
              <a:latin typeface="Bahnschrift SemiBold Condensed" pitchFamily="34" charset="0"/>
              <a:cs typeface="Calibri" panose="020F0502020204030204" pitchFamily="34" charset="0"/>
            </a:endParaRPr>
          </a:p>
          <a:p>
            <a:endParaRPr lang="en-US" sz="2800" i="1" dirty="0" smtClean="0">
              <a:latin typeface="Bahnschrift SemiBold Condensed" pitchFamily="34" charset="0"/>
              <a:cs typeface="Calibri" panose="020F0502020204030204" pitchFamily="34" charset="0"/>
            </a:endParaRPr>
          </a:p>
          <a:p>
            <a:pPr algn="just"/>
            <a:r>
              <a:rPr lang="az-Latn-AZ" sz="2800" i="1" dirty="0">
                <a:latin typeface="Bahnschrift SemiBold Condensed" pitchFamily="34" charset="0"/>
                <a:cs typeface="Calibri" panose="020F0502020204030204" pitchFamily="34" charset="0"/>
              </a:rPr>
              <a:t>Cəmiyyətin ən həssas və daha çox sosial müdafiəyə ehtiyacı olan təbəqəsi kimi sağlamlıq imkanları məhdud uşaqların hüquqlarının təmin edilməsi yalnız bir ölkənin və ya regionun deyil, bütövlükdə dünyanın ən aktual problemlərindən biridir. </a:t>
            </a:r>
            <a:r>
              <a:rPr lang="az-Latn-AZ" sz="2800" i="1" dirty="0" smtClean="0">
                <a:latin typeface="Bahnschrift SemiBold Condensed" pitchFamily="34" charset="0"/>
                <a:cs typeface="Calibri" panose="020F0502020204030204" pitchFamily="34" charset="0"/>
              </a:rPr>
              <a:t> </a:t>
            </a:r>
          </a:p>
        </p:txBody>
      </p:sp>
    </p:spTree>
    <p:extLst>
      <p:ext uri="{BB962C8B-B14F-4D97-AF65-F5344CB8AC3E}">
        <p14:creationId xmlns:p14="http://schemas.microsoft.com/office/powerpoint/2010/main" val="448172160"/>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2914" y="923925"/>
            <a:ext cx="6914776" cy="4609851"/>
          </a:xfrm>
          <a:prstGeom prst="rect">
            <a:avLst/>
          </a:prstGeom>
          <a:scene3d>
            <a:camera prst="orthographicFront"/>
            <a:lightRig rig="threePt" dir="t"/>
          </a:scene3d>
          <a:sp3d>
            <a:bevelT prst="angle"/>
          </a:sp3d>
        </p:spPr>
      </p:pic>
      <p:sp>
        <p:nvSpPr>
          <p:cNvPr id="2" name="Прямоугольник 1"/>
          <p:cNvSpPr/>
          <p:nvPr/>
        </p:nvSpPr>
        <p:spPr>
          <a:xfrm flipH="1">
            <a:off x="457200" y="504700"/>
            <a:ext cx="2809875" cy="4401205"/>
          </a:xfrm>
          <a:prstGeom prst="rect">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wrap="square">
            <a:spAutoFit/>
          </a:bodyPr>
          <a:lstStyle/>
          <a:p>
            <a:r>
              <a:rPr lang="az-Latn-AZ" sz="2800" dirty="0">
                <a:latin typeface="Calibri" panose="020F0502020204030204" pitchFamily="34" charset="0"/>
                <a:cs typeface="Calibri" panose="020F0502020204030204" pitchFamily="34" charset="0"/>
              </a:rPr>
              <a:t>AR  Dövlət Statistika Komitəsinin məlumatına görə AR-da ƏOŞ-in 74 000 nəfəri 18 yaşadək sağlamlıq imkanları məhdud uşaqlar(SİMU) təşkil edir. </a:t>
            </a:r>
            <a:endParaRPr lang="ru-RU" sz="2800" dirty="0"/>
          </a:p>
        </p:txBody>
      </p:sp>
    </p:spTree>
    <p:extLst>
      <p:ext uri="{BB962C8B-B14F-4D97-AF65-F5344CB8AC3E}">
        <p14:creationId xmlns:p14="http://schemas.microsoft.com/office/powerpoint/2010/main" val="88915072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9626" y="307419"/>
            <a:ext cx="7589449" cy="5226606"/>
          </a:xfrm>
          <a:prstGeom prst="rect">
            <a:avLst/>
          </a:prstGeom>
          <a:effectLst>
            <a:glow rad="228600">
              <a:schemeClr val="accent6">
                <a:satMod val="175000"/>
                <a:alpha val="40000"/>
              </a:schemeClr>
            </a:glow>
          </a:effectLst>
        </p:spPr>
      </p:pic>
      <p:sp>
        <p:nvSpPr>
          <p:cNvPr id="3" name="Прямоугольник 2"/>
          <p:cNvSpPr/>
          <p:nvPr/>
        </p:nvSpPr>
        <p:spPr>
          <a:xfrm flipH="1">
            <a:off x="123823" y="733425"/>
            <a:ext cx="3695702" cy="3231654"/>
          </a:xfrm>
          <a:prstGeom prst="rect">
            <a:avLst/>
          </a:prstGeom>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wrap="square">
            <a:spAutoFit/>
          </a:bodyPr>
          <a:lstStyle/>
          <a:p>
            <a:r>
              <a:rPr lang="en-US" sz="4000" dirty="0" err="1">
                <a:latin typeface="Bahnschrift SemiBold Condensed" pitchFamily="34" charset="0"/>
              </a:rPr>
              <a:t>Ailələri</a:t>
            </a:r>
            <a:r>
              <a:rPr lang="en-US" sz="4000" dirty="0">
                <a:latin typeface="Bahnschrift SemiBold Condensed" pitchFamily="34" charset="0"/>
              </a:rPr>
              <a:t> </a:t>
            </a:r>
            <a:r>
              <a:rPr lang="en-US" sz="4000" dirty="0" err="1">
                <a:latin typeface="Bahnschrift SemiBold Condensed" pitchFamily="34" charset="0"/>
              </a:rPr>
              <a:t>səlahiyyətləndirmək</a:t>
            </a:r>
            <a:r>
              <a:rPr lang="en-US" sz="4000" dirty="0">
                <a:latin typeface="Bahnschrift SemiBold Condensed" pitchFamily="34" charset="0"/>
              </a:rPr>
              <a:t> </a:t>
            </a:r>
            <a:r>
              <a:rPr lang="en-US" sz="4000" dirty="0" err="1">
                <a:latin typeface="Bahnschrift SemiBold Condensed" pitchFamily="34" charset="0"/>
              </a:rPr>
              <a:t>və</a:t>
            </a:r>
            <a:r>
              <a:rPr lang="en-US" sz="4000" dirty="0">
                <a:latin typeface="Bahnschrift SemiBold Condensed" pitchFamily="34" charset="0"/>
              </a:rPr>
              <a:t> </a:t>
            </a:r>
            <a:r>
              <a:rPr lang="en-US" sz="4000" dirty="0" err="1">
                <a:latin typeface="Bahnschrift SemiBold Condensed" pitchFamily="34" charset="0"/>
              </a:rPr>
              <a:t>onların</a:t>
            </a:r>
            <a:r>
              <a:rPr lang="en-US" sz="4000" dirty="0">
                <a:latin typeface="Bahnschrift SemiBold Condensed" pitchFamily="34" charset="0"/>
              </a:rPr>
              <a:t> </a:t>
            </a:r>
            <a:r>
              <a:rPr lang="en-US" sz="4000" dirty="0" err="1">
                <a:latin typeface="Bahnschrift SemiBold Condensed" pitchFamily="34" charset="0"/>
              </a:rPr>
              <a:t>bilik</a:t>
            </a:r>
            <a:r>
              <a:rPr lang="en-US" sz="4000" dirty="0">
                <a:latin typeface="Bahnschrift SemiBold Condensed" pitchFamily="34" charset="0"/>
              </a:rPr>
              <a:t> </a:t>
            </a:r>
            <a:r>
              <a:rPr lang="en-US" sz="4000" dirty="0" err="1">
                <a:latin typeface="Bahnschrift SemiBold Condensed" pitchFamily="34" charset="0"/>
              </a:rPr>
              <a:t>və</a:t>
            </a:r>
            <a:r>
              <a:rPr lang="en-US" sz="4000" dirty="0">
                <a:latin typeface="Bahnschrift SemiBold Condensed" pitchFamily="34" charset="0"/>
              </a:rPr>
              <a:t> </a:t>
            </a:r>
            <a:r>
              <a:rPr lang="en-US" sz="4000" dirty="0" err="1">
                <a:latin typeface="Bahnschrift SemiBold Condensed" pitchFamily="34" charset="0"/>
              </a:rPr>
              <a:t>bacarıqlarını</a:t>
            </a:r>
            <a:r>
              <a:rPr lang="en-US" sz="4000" dirty="0">
                <a:latin typeface="Bahnschrift SemiBold Condensed" pitchFamily="34" charset="0"/>
              </a:rPr>
              <a:t> </a:t>
            </a:r>
            <a:r>
              <a:rPr lang="en-US" sz="4000" dirty="0" err="1">
                <a:latin typeface="Bahnschrift SemiBold Condensed" pitchFamily="34" charset="0"/>
              </a:rPr>
              <a:t>inkişaf</a:t>
            </a:r>
            <a:r>
              <a:rPr lang="en-US" sz="4000" dirty="0">
                <a:latin typeface="Bahnschrift SemiBold Condensed" pitchFamily="34" charset="0"/>
              </a:rPr>
              <a:t> </a:t>
            </a:r>
            <a:r>
              <a:rPr lang="en-US" sz="4000" dirty="0" err="1">
                <a:latin typeface="Bahnschrift SemiBold Condensed" pitchFamily="34" charset="0"/>
              </a:rPr>
              <a:t>etdirmək</a:t>
            </a:r>
            <a:r>
              <a:rPr lang="en-US" sz="4400" dirty="0">
                <a:latin typeface="Bahnschrift SemiBold Condensed" pitchFamily="34" charset="0"/>
              </a:rPr>
              <a:t>; </a:t>
            </a:r>
          </a:p>
        </p:txBody>
      </p:sp>
    </p:spTree>
    <p:extLst>
      <p:ext uri="{BB962C8B-B14F-4D97-AF65-F5344CB8AC3E}">
        <p14:creationId xmlns:p14="http://schemas.microsoft.com/office/powerpoint/2010/main" val="15554438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0419397">
            <a:off x="454033" y="1460084"/>
            <a:ext cx="3938669" cy="2625779"/>
          </a:xfrm>
          <a:effectLst>
            <a:glow rad="228600">
              <a:schemeClr val="accent3">
                <a:satMod val="175000"/>
                <a:alpha val="40000"/>
              </a:schemeClr>
            </a:glow>
          </a:effectLst>
        </p:spPr>
      </p:pic>
      <p:pic>
        <p:nvPicPr>
          <p:cNvPr id="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1269" y="3569342"/>
            <a:ext cx="3775242" cy="2516058"/>
          </a:xfrm>
          <a:prstGeom prst="rect">
            <a:avLst/>
          </a:prstGeom>
          <a:effectLst>
            <a:glow rad="228600">
              <a:schemeClr val="accent5">
                <a:satMod val="175000"/>
                <a:alpha val="40000"/>
              </a:schemeClr>
            </a:glow>
          </a:effectLst>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83253">
            <a:off x="7121402" y="698200"/>
            <a:ext cx="4120109" cy="2744220"/>
          </a:xfrm>
          <a:prstGeom prst="rect">
            <a:avLst/>
          </a:prstGeom>
          <a:effectLst>
            <a:glow rad="228600">
              <a:schemeClr val="accent1">
                <a:satMod val="175000"/>
                <a:alpha val="40000"/>
              </a:schemeClr>
            </a:glow>
          </a:effectLst>
        </p:spPr>
      </p:pic>
      <p:sp>
        <p:nvSpPr>
          <p:cNvPr id="2" name="Прямоугольник 1"/>
          <p:cNvSpPr/>
          <p:nvPr/>
        </p:nvSpPr>
        <p:spPr>
          <a:xfrm>
            <a:off x="2453133" y="82034"/>
            <a:ext cx="4852542" cy="769441"/>
          </a:xfrm>
          <a:prstGeom prst="rect">
            <a:avLst/>
          </a:prstGeom>
        </p:spPr>
        <p:txBody>
          <a:bodyPr wrap="square">
            <a:spAutoFit/>
          </a:bodyPr>
          <a:lstStyle/>
          <a:p>
            <a:pPr algn="ctr"/>
            <a:r>
              <a:rPr lang="en-US" sz="4400" dirty="0" err="1">
                <a:latin typeface="Bahnschrift SemiBold Condensed" pitchFamily="34" charset="0"/>
              </a:rPr>
              <a:t>Ailəyə</a:t>
            </a:r>
            <a:r>
              <a:rPr lang="en-US" sz="4400" dirty="0">
                <a:latin typeface="Bahnschrift SemiBold Condensed" pitchFamily="34" charset="0"/>
              </a:rPr>
              <a:t> </a:t>
            </a:r>
            <a:r>
              <a:rPr lang="en-US" sz="4400" dirty="0" err="1">
                <a:latin typeface="Bahnschrift SemiBold Condensed" pitchFamily="34" charset="0"/>
              </a:rPr>
              <a:t>dəstək</a:t>
            </a:r>
            <a:r>
              <a:rPr lang="en-US" sz="4400" dirty="0">
                <a:latin typeface="Bahnschrift SemiBold Condensed" pitchFamily="34" charset="0"/>
              </a:rPr>
              <a:t> </a:t>
            </a:r>
            <a:r>
              <a:rPr lang="en-US" sz="4400" dirty="0" err="1">
                <a:latin typeface="Bahnschrift SemiBold Condensed" pitchFamily="34" charset="0"/>
              </a:rPr>
              <a:t>verilməsi</a:t>
            </a:r>
            <a:r>
              <a:rPr lang="en-US" sz="4400" dirty="0">
                <a:latin typeface="Bahnschrift SemiBold Condensed" pitchFamily="34" charset="0"/>
              </a:rPr>
              <a:t>;</a:t>
            </a:r>
          </a:p>
        </p:txBody>
      </p:sp>
    </p:spTree>
    <p:extLst>
      <p:ext uri="{BB962C8B-B14F-4D97-AF65-F5344CB8AC3E}">
        <p14:creationId xmlns:p14="http://schemas.microsoft.com/office/powerpoint/2010/main" val="3759146858"/>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89" y="118462"/>
            <a:ext cx="11915911" cy="6863417"/>
          </a:xfrm>
          <a:prstGeom prst="rect">
            <a:avLst/>
          </a:prstGeom>
          <a:effectLst>
            <a:glow rad="228600">
              <a:schemeClr val="accent6">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4000" b="1" i="1" dirty="0" smtClean="0">
                <a:latin typeface="Arial" panose="020B0604020202020204" pitchFamily="34" charset="0"/>
                <a:cs typeface="Arial" panose="020B0604020202020204" pitchFamily="34" charset="0"/>
              </a:rPr>
              <a:t>U</a:t>
            </a:r>
            <a:r>
              <a:rPr lang="az-Latn-AZ" sz="4000" b="1" i="1" dirty="0" smtClean="0">
                <a:latin typeface="Arial" panose="020B0604020202020204" pitchFamily="34" charset="0"/>
                <a:cs typeface="Arial" panose="020B0604020202020204" pitchFamily="34" charset="0"/>
              </a:rPr>
              <a:t>ŞAQLAR BİZİM SEVİNCİMİZ, XOŞBƏXTLİYİMİZ,CƏMİYYƏTİMİZİN GƏLƏCƏYİDİR.</a:t>
            </a:r>
          </a:p>
          <a:p>
            <a:pPr algn="ctr"/>
            <a:r>
              <a:rPr lang="az-Latn-AZ" sz="4000" b="1" i="1" dirty="0" smtClean="0">
                <a:latin typeface="Arial" panose="020B0604020202020204" pitchFamily="34" charset="0"/>
                <a:cs typeface="Arial" panose="020B0604020202020204" pitchFamily="34" charset="0"/>
              </a:rPr>
              <a:t>Əməkdaşlığımıza dəyər verdiyinə görə Azərbaycan Respublikası Əmək və Əhalinin Sosial Müdafiəsi Nazirliyinə təşəkkürümüzü bildiririrk. «Əlil Qadınlar Cəmiyyəti» İctimai Birliyi. Qazax rayonu, Mingəçevir şəhəri İƏSRM</a:t>
            </a:r>
          </a:p>
          <a:p>
            <a:pPr algn="ctr"/>
            <a:r>
              <a:rPr lang="az-Latn-AZ" sz="4000" b="1" i="1" dirty="0">
                <a:latin typeface="Arial" panose="020B0604020202020204" pitchFamily="34" charset="0"/>
                <a:cs typeface="Arial" panose="020B0604020202020204" pitchFamily="34" charset="0"/>
              </a:rPr>
              <a:t>E-mail:    </a:t>
            </a:r>
            <a:r>
              <a:rPr lang="en-US" sz="4000" b="1" i="1" dirty="0" err="1" smtClean="0">
                <a:latin typeface="Arial" panose="020B0604020202020204" pitchFamily="34" charset="0"/>
                <a:cs typeface="Arial" panose="020B0604020202020204" pitchFamily="34" charset="0"/>
              </a:rPr>
              <a:t>dwsa</a:t>
            </a:r>
            <a:r>
              <a:rPr lang="az-Latn-AZ" sz="4000" b="1" i="1" dirty="0" smtClean="0">
                <a:latin typeface="Arial" panose="020B0604020202020204" pitchFamily="34" charset="0"/>
                <a:cs typeface="Arial" panose="020B0604020202020204" pitchFamily="34" charset="0"/>
              </a:rPr>
              <a:t>@</a:t>
            </a:r>
            <a:r>
              <a:rPr lang="en-US" sz="4000" b="1" i="1" dirty="0" err="1" smtClean="0">
                <a:latin typeface="Arial" panose="020B0604020202020204" pitchFamily="34" charset="0"/>
                <a:cs typeface="Arial" panose="020B0604020202020204" pitchFamily="34" charset="0"/>
              </a:rPr>
              <a:t>gmail</a:t>
            </a:r>
            <a:r>
              <a:rPr lang="az-Latn-AZ" sz="4000" b="1" i="1" dirty="0" smtClean="0">
                <a:latin typeface="Arial" panose="020B0604020202020204" pitchFamily="34" charset="0"/>
                <a:cs typeface="Arial" panose="020B0604020202020204" pitchFamily="34" charset="0"/>
              </a:rPr>
              <a:t>.</a:t>
            </a:r>
            <a:r>
              <a:rPr lang="en-US" sz="4000" b="1" i="1" dirty="0" smtClean="0">
                <a:latin typeface="Arial" panose="020B0604020202020204" pitchFamily="34" charset="0"/>
                <a:cs typeface="Arial" panose="020B0604020202020204" pitchFamily="34" charset="0"/>
              </a:rPr>
              <a:t>com</a:t>
            </a:r>
            <a:r>
              <a:rPr lang="az-Latn-AZ" sz="4000" b="1" i="1" dirty="0" smtClean="0">
                <a:latin typeface="Arial" panose="020B0604020202020204" pitchFamily="34" charset="0"/>
                <a:cs typeface="Arial" panose="020B0604020202020204" pitchFamily="34" charset="0"/>
              </a:rPr>
              <a:t> </a:t>
            </a:r>
            <a:endParaRPr lang="en-US" sz="4000" b="1" i="1" dirty="0" smtClean="0">
              <a:latin typeface="Arial" panose="020B0604020202020204" pitchFamily="34" charset="0"/>
              <a:cs typeface="Arial" panose="020B0604020202020204" pitchFamily="34" charset="0"/>
            </a:endParaRPr>
          </a:p>
          <a:p>
            <a:pPr algn="ctr"/>
            <a:r>
              <a:rPr lang="az-Latn-AZ" sz="4000" b="1" i="1" dirty="0" smtClean="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 </a:t>
            </a:r>
            <a:r>
              <a:rPr lang="az-Latn-AZ" sz="4000" b="1" i="1" dirty="0" smtClean="0">
                <a:latin typeface="Arial" panose="020B0604020202020204" pitchFamily="34" charset="0"/>
                <a:cs typeface="Arial" panose="020B0604020202020204" pitchFamily="34" charset="0"/>
              </a:rPr>
              <a:t>Veb </a:t>
            </a:r>
            <a:r>
              <a:rPr lang="az-Latn-AZ" sz="4000" b="1" i="1" dirty="0">
                <a:latin typeface="Arial" panose="020B0604020202020204" pitchFamily="34" charset="0"/>
                <a:cs typeface="Arial" panose="020B0604020202020204" pitchFamily="34" charset="0"/>
              </a:rPr>
              <a:t>Site: </a:t>
            </a:r>
            <a:r>
              <a:rPr lang="az-Latn-AZ" sz="4000" b="1" i="1" dirty="0" smtClean="0">
                <a:latin typeface="Arial" panose="020B0604020202020204" pitchFamily="34" charset="0"/>
                <a:cs typeface="Arial" panose="020B0604020202020204" pitchFamily="34" charset="0"/>
              </a:rPr>
              <a:t>www.</a:t>
            </a:r>
            <a:r>
              <a:rPr lang="en-US" sz="4000" b="1" i="1" dirty="0" err="1" smtClean="0">
                <a:latin typeface="Arial" panose="020B0604020202020204" pitchFamily="34" charset="0"/>
                <a:cs typeface="Arial" panose="020B0604020202020204" pitchFamily="34" charset="0"/>
              </a:rPr>
              <a:t>dwsa</a:t>
            </a:r>
            <a:r>
              <a:rPr lang="az-Latn-AZ" sz="4000" b="1" i="1" dirty="0" smtClean="0">
                <a:latin typeface="Arial" panose="020B0604020202020204" pitchFamily="34" charset="0"/>
                <a:cs typeface="Arial" panose="020B0604020202020204" pitchFamily="34" charset="0"/>
              </a:rPr>
              <a:t>.az </a:t>
            </a:r>
            <a:endParaRPr lang="az-Latn-AZ" sz="4000" b="1" i="1" dirty="0">
              <a:latin typeface="Arial" panose="020B0604020202020204" pitchFamily="34" charset="0"/>
              <a:cs typeface="Arial" panose="020B0604020202020204" pitchFamily="34" charset="0"/>
            </a:endParaRPr>
          </a:p>
          <a:p>
            <a:pPr algn="ctr"/>
            <a:r>
              <a:rPr lang="az-Latn-AZ" sz="4000" b="1" i="1" dirty="0" smtClean="0">
                <a:latin typeface="Arial" panose="020B0604020202020204" pitchFamily="34" charset="0"/>
                <a:cs typeface="Arial" panose="020B0604020202020204" pitchFamily="34" charset="0"/>
              </a:rPr>
              <a:t>Bakı 17 dekabr 2019</a:t>
            </a:r>
            <a:endParaRPr lang="en-US" sz="4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1804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75" y="489438"/>
            <a:ext cx="11025135" cy="2646878"/>
          </a:xfrm>
          <a:prstGeom prst="rect">
            <a:avLst/>
          </a:prstGeom>
          <a:effectLst>
            <a:glow rad="228600">
              <a:schemeClr val="accent1">
                <a:satMod val="175000"/>
                <a:alpha val="40000"/>
              </a:schemeClr>
            </a:glow>
          </a:effectLst>
          <a:scene3d>
            <a:camera prst="perspectiveLeft"/>
            <a:lightRig rig="threePt" dir="t"/>
          </a:scene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5400" b="1" dirty="0" smtClean="0">
                <a:latin typeface="Calibri" panose="020F0502020204030204" pitchFamily="34" charset="0"/>
                <a:cs typeface="Calibri" panose="020F0502020204030204" pitchFamily="34" charset="0"/>
              </a:rPr>
              <a:t>VALIDEYINL</a:t>
            </a:r>
            <a:r>
              <a:rPr lang="az-Latn-AZ" sz="5400" b="1" dirty="0" smtClean="0">
                <a:latin typeface="Calibri" panose="020F0502020204030204" pitchFamily="34" charset="0"/>
                <a:cs typeface="Calibri" panose="020F0502020204030204" pitchFamily="34" charset="0"/>
              </a:rPr>
              <a:t>ƏRLƏ GÖRÜŞ</a:t>
            </a:r>
            <a:endParaRPr lang="en-US" sz="5400" b="1" dirty="0" smtClean="0">
              <a:latin typeface="Calibri" panose="020F0502020204030204" pitchFamily="34" charset="0"/>
              <a:cs typeface="Calibri" panose="020F0502020204030204" pitchFamily="34" charset="0"/>
            </a:endParaRPr>
          </a:p>
          <a:p>
            <a:r>
              <a:rPr lang="az-Latn-AZ" sz="2800" dirty="0">
                <a:latin typeface="Bahnschrift SemiBold Condensed" pitchFamily="34" charset="0"/>
                <a:cs typeface="Calibri" panose="020F0502020204030204" pitchFamily="34" charset="0"/>
              </a:rPr>
              <a:t>İcma-Əsaslı Reabilitasiya strategiyası</a:t>
            </a:r>
            <a:r>
              <a:rPr lang="az-Latn-AZ" sz="2800" b="1" dirty="0">
                <a:latin typeface="Bahnschrift SemiBold Condensed" pitchFamily="34" charset="0"/>
                <a:cs typeface="Calibri" panose="020F0502020204030204" pitchFamily="34" charset="0"/>
              </a:rPr>
              <a:t> “</a:t>
            </a:r>
            <a:r>
              <a:rPr lang="az-Latn-AZ" sz="2800" dirty="0">
                <a:latin typeface="Bahnschrift SemiBold Condensed" pitchFamily="34" charset="0"/>
                <a:cs typeface="Calibri" panose="020F0502020204030204" pitchFamily="34" charset="0"/>
              </a:rPr>
              <a:t>Əlilliyi Olan İnsanların Reabilitasiyası - İmkanların Bərabərliyi, Yoxsulluğun Azaldılması və Sosial İnklüziyasıdır”.</a:t>
            </a:r>
            <a:r>
              <a:rPr lang="az-Latn-AZ" sz="2800" b="1" dirty="0">
                <a:latin typeface="Bahnschrift SemiBold Condensed" pitchFamily="34" charset="0"/>
                <a:cs typeface="Calibri" panose="020F0502020204030204" pitchFamily="34" charset="0"/>
              </a:rPr>
              <a:t> </a:t>
            </a:r>
            <a:r>
              <a:rPr lang="az-Latn-AZ" sz="2800" dirty="0">
                <a:latin typeface="Bahnschrift SemiBold Condensed" pitchFamily="34" charset="0"/>
                <a:cs typeface="Calibri" panose="020F0502020204030204" pitchFamily="34" charset="0"/>
              </a:rPr>
              <a:t>Bu strategiya özündə Səhiyyə, Təhsil, Yaşayış Səviyyəsi, Sosial Həyat və Səfərbərlik kimi yanaşmaları </a:t>
            </a:r>
            <a:r>
              <a:rPr lang="az-Latn-AZ" sz="2800" dirty="0" smtClean="0">
                <a:latin typeface="Bahnschrift SemiBold Condensed" pitchFamily="34" charset="0"/>
                <a:cs typeface="Calibri" panose="020F0502020204030204" pitchFamily="34" charset="0"/>
              </a:rPr>
              <a:t>birləşdirir</a:t>
            </a:r>
            <a:endParaRPr lang="ru-RU" sz="2800" dirty="0">
              <a:latin typeface="Bahnschrift SemiBold Condensed" pitchFamily="34" charset="0"/>
              <a:cs typeface="Calibri" panose="020F0502020204030204" pitchFamily="34" charset="0"/>
            </a:endParaRPr>
          </a:p>
          <a:p>
            <a:r>
              <a:rPr lang="az-Latn-AZ" sz="2800" b="1" dirty="0" smtClean="0">
                <a:latin typeface="Calibri" panose="020F0502020204030204" pitchFamily="34" charset="0"/>
                <a:cs typeface="Calibri" panose="020F0502020204030204" pitchFamily="34" charset="0"/>
              </a:rPr>
              <a:t> </a:t>
            </a:r>
            <a:endParaRPr lang="en-US" sz="2800" b="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492" y="3499758"/>
            <a:ext cx="4757849" cy="2810491"/>
          </a:xfrm>
          <a:prstGeom prst="rect">
            <a:avLst/>
          </a:prstGeom>
          <a:solidFill>
            <a:srgbClr val="FFFFFF">
              <a:shade val="85000"/>
            </a:srgbClr>
          </a:solidFill>
          <a:ln w="88900" cap="sq">
            <a:noFill/>
            <a:miter lim="800000"/>
          </a:ln>
          <a:effectLst>
            <a:glow rad="228600">
              <a:schemeClr val="accent1">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8502" y="3499757"/>
            <a:ext cx="4757849" cy="2810491"/>
          </a:xfrm>
          <a:prstGeom prst="rect">
            <a:avLst/>
          </a:prstGeom>
          <a:solidFill>
            <a:srgbClr val="FFFFFF">
              <a:shade val="85000"/>
            </a:srgbClr>
          </a:solidFill>
          <a:ln w="88900" cap="sq">
            <a:noFill/>
            <a:miter lim="800000"/>
          </a:ln>
          <a:effectLst>
            <a:glow rad="228600">
              <a:schemeClr val="accent1">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13666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57225" y="1362075"/>
            <a:ext cx="10820400" cy="3939540"/>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az-Latn-AZ" sz="5400" b="1" i="1" dirty="0">
                <a:latin typeface="Bahnschrift SemiBold" pitchFamily="34" charset="0"/>
                <a:cs typeface="Calibri" panose="020F0502020204030204" pitchFamily="34" charset="0"/>
              </a:rPr>
              <a:t>SOSIAL MODEL </a:t>
            </a:r>
            <a:r>
              <a:rPr lang="az-Latn-AZ" sz="5400" b="1" i="1" dirty="0" smtClean="0">
                <a:latin typeface="Bahnschrift SemiBold" pitchFamily="34" charset="0"/>
                <a:cs typeface="Calibri" panose="020F0502020204030204" pitchFamily="34" charset="0"/>
              </a:rPr>
              <a:t>IDEYASI</a:t>
            </a:r>
            <a:endParaRPr lang="ru-RU" sz="2000" b="1" i="1" dirty="0">
              <a:latin typeface="Calibri" panose="020F0502020204030204" pitchFamily="34" charset="0"/>
              <a:cs typeface="Calibri" panose="020F0502020204030204" pitchFamily="34" charset="0"/>
            </a:endParaRPr>
          </a:p>
          <a:p>
            <a:pPr algn="ctr"/>
            <a:r>
              <a:rPr lang="az-Latn-AZ" sz="2800" b="1" dirty="0">
                <a:latin typeface="Bahnschrift SemiBold" pitchFamily="34" charset="0"/>
                <a:cs typeface="Calibri" panose="020F0502020204030204" pitchFamily="34" charset="0"/>
              </a:rPr>
              <a:t>Azərbaycan Respublikasında SİMU barəsində dövlət siyasəti uşaqların sağlamlıq imkanları məhdudluğunu doğuran səbəblərin aradan qaldırmasına,   reabilitasiyasına, ictimai həyatın bütün sahələrində iştirak etmək üçün  bütün başqa vətəndaşlarla bərabər imkanlar almasına, öz fərdi qabiliyyətlərinə və maraqlarına müvafiq surətdə dolğun həyat sürməsinə kömək göstərən lazımi şəraitin yaradılmasına təminat verilir. </a:t>
            </a:r>
            <a:endParaRPr lang="az-Latn-AZ" sz="2800" b="1" dirty="0" smtClean="0">
              <a:latin typeface="Bahnschrift SemiBold" pitchFamily="34" charset="0"/>
              <a:cs typeface="Calibri" panose="020F0502020204030204" pitchFamily="34" charset="0"/>
            </a:endParaRPr>
          </a:p>
        </p:txBody>
      </p:sp>
    </p:spTree>
    <p:extLst>
      <p:ext uri="{BB962C8B-B14F-4D97-AF65-F5344CB8AC3E}">
        <p14:creationId xmlns:p14="http://schemas.microsoft.com/office/powerpoint/2010/main" val="958619450"/>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1149" y="390407"/>
            <a:ext cx="7508383" cy="5005589"/>
          </a:xfrm>
          <a:prstGeom prst="rect">
            <a:avLst/>
          </a:prstGeom>
          <a:solidFill>
            <a:srgbClr val="FFFFFF">
              <a:shade val="85000"/>
            </a:srgbClr>
          </a:solidFill>
          <a:ln w="88900" cap="sq">
            <a:noFill/>
            <a:miter lim="800000"/>
          </a:ln>
          <a:effectLst>
            <a:glow rad="228600">
              <a:schemeClr val="accent4">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Прямоугольник 1"/>
          <p:cNvSpPr/>
          <p:nvPr/>
        </p:nvSpPr>
        <p:spPr>
          <a:xfrm>
            <a:off x="200026" y="251163"/>
            <a:ext cx="3428999" cy="4955203"/>
          </a:xfrm>
          <a:prstGeom prst="rect">
            <a:avLst/>
          </a:prstGeom>
          <a:effectLst>
            <a:glow rad="228600">
              <a:schemeClr val="accent3">
                <a:satMod val="175000"/>
                <a:alpha val="40000"/>
              </a:schemeClr>
            </a:glow>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az-Latn-AZ" sz="3200" b="1" i="1" dirty="0">
                <a:latin typeface="Calibri" panose="020F0502020204030204" pitchFamily="34" charset="0"/>
                <a:cs typeface="Calibri" panose="020F0502020204030204" pitchFamily="34" charset="0"/>
              </a:rPr>
              <a:t>Sağlamlıq İmkanları Məhdud Uşaqlar (SİMU) </a:t>
            </a:r>
          </a:p>
          <a:p>
            <a:r>
              <a:rPr lang="az-Latn-AZ" sz="2000" b="1" i="1" dirty="0" smtClean="0">
                <a:latin typeface="Calibri" panose="020F0502020204030204" pitchFamily="34" charset="0"/>
                <a:cs typeface="Calibri" panose="020F0502020204030204" pitchFamily="34" charset="0"/>
              </a:rPr>
              <a:t>Cəmiyyətdə </a:t>
            </a:r>
            <a:r>
              <a:rPr lang="az-Latn-AZ" sz="2000" b="1" i="1" dirty="0">
                <a:latin typeface="Calibri" panose="020F0502020204030204" pitchFamily="34" charset="0"/>
                <a:cs typeface="Calibri" panose="020F0502020204030204" pitchFamily="34" charset="0"/>
              </a:rPr>
              <a:t>maksimum müstəqillik əldə etməli, </a:t>
            </a:r>
            <a:r>
              <a:rPr lang="az-Latn-AZ" sz="2000" b="1" i="1" dirty="0" smtClean="0">
                <a:latin typeface="Calibri" panose="020F0502020204030204" pitchFamily="34" charset="0"/>
                <a:cs typeface="Calibri" panose="020F0502020204030204" pitchFamily="34" charset="0"/>
              </a:rPr>
              <a:t>tam, </a:t>
            </a:r>
            <a:r>
              <a:rPr lang="az-Latn-AZ" sz="2000" b="1" i="1" dirty="0">
                <a:latin typeface="Calibri" panose="020F0502020204030204" pitchFamily="34" charset="0"/>
                <a:cs typeface="Calibri" panose="020F0502020204030204" pitchFamily="34" charset="0"/>
              </a:rPr>
              <a:t>əqli, sosial və peşə vərdişlərinə malik olmaları üçün hüquqi, iqtisadi və sosial şəraitin yaradılması  təmin edilməli və bütövlükdə onların cəmiyyət həyatında tam və səmərəli şəkildə fəaliyyət göstərmələri üçün maneələr aradan qaldırılmalıdır</a:t>
            </a:r>
            <a:r>
              <a:rPr lang="az-Latn-AZ" sz="2000" b="1" i="1" dirty="0" smtClean="0">
                <a:latin typeface="Calibri" panose="020F0502020204030204" pitchFamily="34" charset="0"/>
                <a:cs typeface="Calibri" panose="020F0502020204030204" pitchFamily="34" charset="0"/>
              </a:rPr>
              <a:t>.</a:t>
            </a:r>
            <a:endParaRPr lang="ru-R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25219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25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7650" y="484812"/>
            <a:ext cx="11306175" cy="4985980"/>
          </a:xfrm>
          <a:prstGeom prst="rect">
            <a:avLst/>
          </a:prstGeom>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dirty="0" smtClean="0">
                <a:latin typeface="Calibri" panose="020F0502020204030204" pitchFamily="34" charset="0"/>
                <a:cs typeface="Calibri" panose="020F0502020204030204" pitchFamily="34" charset="0"/>
              </a:rPr>
              <a:t> </a:t>
            </a:r>
            <a:r>
              <a:rPr lang="az-Latn-AZ" sz="3600" b="1" i="1" dirty="0">
                <a:latin typeface="Bahnschrift SemiBold Condensed" pitchFamily="34" charset="0"/>
                <a:cs typeface="Calibri" panose="020F0502020204030204" pitchFamily="34" charset="0"/>
              </a:rPr>
              <a:t>Yaranan problemlərin aradan qaldırılması üçün Əmək və Əhalinin Sosial Müdafiəsi Nazirliyi ilə QHT əməkdaşlığının əsasının qoyulmasına imkanların yaradılması əsas məsələlələrdən biri idi</a:t>
            </a:r>
            <a:r>
              <a:rPr lang="az-Latn-AZ" sz="3600" b="1" i="1" dirty="0" smtClean="0">
                <a:latin typeface="Bahnschrift SemiBold Condensed" pitchFamily="34" charset="0"/>
                <a:cs typeface="Calibri" panose="020F0502020204030204" pitchFamily="34" charset="0"/>
              </a:rPr>
              <a:t>.=</a:t>
            </a:r>
            <a:endParaRPr lang="az-Latn-AZ" dirty="0" smtClean="0">
              <a:latin typeface="Bahnschrift SemiBold" pitchFamily="34" charset="0"/>
              <a:cs typeface="Calibri" panose="020F0502020204030204" pitchFamily="34" charset="0"/>
            </a:endParaRPr>
          </a:p>
          <a:p>
            <a:pPr algn="just"/>
            <a:r>
              <a:rPr lang="az-Latn-AZ" dirty="0" smtClean="0">
                <a:latin typeface="Bahnschrift SemiBold" pitchFamily="34" charset="0"/>
                <a:cs typeface="Calibri" panose="020F0502020204030204" pitchFamily="34" charset="0"/>
              </a:rPr>
              <a:t> </a:t>
            </a:r>
          </a:p>
          <a:p>
            <a:pPr algn="just"/>
            <a:r>
              <a:rPr lang="az-Latn-AZ" sz="2400" dirty="0" smtClean="0">
                <a:latin typeface="Bahnschrift SemiBold" pitchFamily="34" charset="0"/>
                <a:cs typeface="Calibri" panose="020F0502020204030204" pitchFamily="34" charset="0"/>
              </a:rPr>
              <a:t>Mövcud </a:t>
            </a:r>
            <a:r>
              <a:rPr lang="az-Latn-AZ" sz="2400" dirty="0">
                <a:latin typeface="Bahnschrift SemiBold" pitchFamily="34" charset="0"/>
                <a:cs typeface="Calibri" panose="020F0502020204030204" pitchFamily="34" charset="0"/>
              </a:rPr>
              <a:t>problemləri həll etmək və əlilliyi olan uşaqlara mövcud xidmətləri göstərmək məqsədilə icma əsaslı reabilitasiya sahəsində fəaliyyət göstərən </a:t>
            </a:r>
            <a:r>
              <a:rPr lang="az-Latn-AZ" sz="2400" dirty="0" smtClean="0">
                <a:latin typeface="Bahnschrift SemiBold" pitchFamily="34" charset="0"/>
                <a:cs typeface="Calibri" panose="020F0502020204030204" pitchFamily="34" charset="0"/>
              </a:rPr>
              <a:t>QHT-in </a:t>
            </a:r>
            <a:r>
              <a:rPr lang="az-Latn-AZ" sz="2400" dirty="0">
                <a:latin typeface="Bahnschrift SemiBold" pitchFamily="34" charset="0"/>
                <a:cs typeface="Calibri" panose="020F0502020204030204" pitchFamily="34" charset="0"/>
              </a:rPr>
              <a:t>sosial xidmətlərin müvafiq icmada təmin edilməsi üçün dövlət tərəfindən maliyyələşdirilməsi nəzərə alınmışdır. </a:t>
            </a:r>
            <a:r>
              <a:rPr lang="az-Latn-AZ" sz="2400" dirty="0" smtClean="0">
                <a:latin typeface="Bahnschrift SemiBold" pitchFamily="34" charset="0"/>
                <a:cs typeface="Calibri" panose="020F0502020204030204" pitchFamily="34" charset="0"/>
              </a:rPr>
              <a:t>III-sektorun işçi qrupları </a:t>
            </a:r>
            <a:r>
              <a:rPr lang="az-Latn-AZ" sz="2400" dirty="0">
                <a:latin typeface="Bahnschrift SemiBold" pitchFamily="34" charset="0"/>
                <a:cs typeface="Calibri" panose="020F0502020204030204" pitchFamily="34" charset="0"/>
              </a:rPr>
              <a:t>ucqar ərazilərdə yaşayan, sosial-iqtisadi problemlər üzündən evdə təcrid olunmuş vəziyyətdə yaşayan, Dövlət tərəfindən təmin edilən xidmətlərin diqqət mərkəzindən kənarda qalan və əlilliyə olan stereotip yanaşmadan dolayı cəmiyyətə çıxarılmayan </a:t>
            </a:r>
            <a:r>
              <a:rPr lang="az-Latn-AZ" sz="2400" u="sng" dirty="0">
                <a:latin typeface="Bahnschrift SemiBold" pitchFamily="34" charset="0"/>
                <a:cs typeface="Calibri" panose="020F0502020204030204" pitchFamily="34" charset="0"/>
              </a:rPr>
              <a:t>inkişaf geriliyi və əlilliyi olan uşaqları</a:t>
            </a:r>
            <a:r>
              <a:rPr lang="az-Latn-AZ" sz="2400" dirty="0">
                <a:latin typeface="Bahnschrift SemiBold" pitchFamily="34" charset="0"/>
                <a:cs typeface="Calibri" panose="020F0502020204030204" pitchFamily="34" charset="0"/>
              </a:rPr>
              <a:t> hədəf olaraq götürmüşlər.  </a:t>
            </a:r>
            <a:endParaRPr lang="en-US" sz="2400" dirty="0" smtClean="0">
              <a:latin typeface="Bahnschrift SemiBold" pitchFamily="34" charset="0"/>
              <a:cs typeface="Calibri" panose="020F0502020204030204" pitchFamily="34" charset="0"/>
            </a:endParaRPr>
          </a:p>
        </p:txBody>
      </p:sp>
    </p:spTree>
    <p:extLst>
      <p:ext uri="{BB962C8B-B14F-4D97-AF65-F5344CB8AC3E}">
        <p14:creationId xmlns:p14="http://schemas.microsoft.com/office/powerpoint/2010/main" val="596043933"/>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8591" y="336154"/>
            <a:ext cx="7130387" cy="480734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Прямоугольник 4"/>
          <p:cNvSpPr/>
          <p:nvPr/>
        </p:nvSpPr>
        <p:spPr>
          <a:xfrm>
            <a:off x="629081" y="810151"/>
            <a:ext cx="3228543" cy="3170099"/>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az-Latn-AZ" sz="2000" dirty="0" smtClean="0">
                <a:latin typeface="Bahnschrift SemiBold Condensed" pitchFamily="34" charset="0"/>
                <a:cs typeface="Calibri" panose="020F0502020204030204" pitchFamily="34" charset="0"/>
              </a:rPr>
              <a:t>Sosial müdafiəyə </a:t>
            </a:r>
            <a:r>
              <a:rPr lang="az-Latn-AZ" sz="2000" dirty="0">
                <a:latin typeface="Bahnschrift SemiBold Condensed" pitchFamily="34" charset="0"/>
                <a:cs typeface="Calibri" panose="020F0502020204030204" pitchFamily="34" charset="0"/>
              </a:rPr>
              <a:t>ehtiyyacı olan uşaqlar (SİMU) cəmiyyətin tam hüquqlu üzvü kimi qəbul edən və onların cəmiyyətə tam və səmərəli şəkildə inteqrasiyasını özündə əks etdirən sosial yanaşma modelinin formalaşdırılması və mövcud qanunvericiliyə sirayət etməsi müasir dövrümüzün ən aktual məsələlərindən  biridir. </a:t>
            </a:r>
            <a:endParaRPr lang="ru-RU" sz="2000" dirty="0">
              <a:latin typeface="Bahnschrift SemiBold Condensed" pitchFamily="34" charset="0"/>
              <a:cs typeface="Calibri" panose="020F0502020204030204" pitchFamily="34" charset="0"/>
            </a:endParaRPr>
          </a:p>
        </p:txBody>
      </p:sp>
    </p:spTree>
    <p:extLst>
      <p:ext uri="{BB962C8B-B14F-4D97-AF65-F5344CB8AC3E}">
        <p14:creationId xmlns:p14="http://schemas.microsoft.com/office/powerpoint/2010/main" val="13185832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92774"/>
            <a:ext cx="11696700" cy="6346126"/>
          </a:xfrm>
          <a:prstGeom prst="rect">
            <a:avLst/>
          </a:prstGeom>
          <a:effectLst>
            <a:glow rad="228600">
              <a:schemeClr val="accent6">
                <a:satMod val="175000"/>
                <a:alpha val="40000"/>
              </a:schemeClr>
            </a:glo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az-Latn-AZ" b="1" i="1" dirty="0" smtClean="0">
              <a:latin typeface="Calibri" panose="020F0502020204030204" pitchFamily="34" charset="0"/>
              <a:cs typeface="Calibri" panose="020F0502020204030204" pitchFamily="34" charset="0"/>
            </a:endParaRPr>
          </a:p>
          <a:p>
            <a:pPr algn="ctr"/>
            <a:r>
              <a:rPr lang="az-Latn-AZ" sz="5400" b="1" i="1" dirty="0">
                <a:latin typeface="Calibri" panose="020F0502020204030204" pitchFamily="34" charset="0"/>
                <a:cs typeface="Calibri" panose="020F0502020204030204" pitchFamily="34" charset="0"/>
              </a:rPr>
              <a:t>İƏSR MƏRKƏZLƏRININ MƏQSƏDLƏRI </a:t>
            </a:r>
            <a:r>
              <a:rPr lang="az-Latn-AZ" sz="5400" b="1" i="1" dirty="0" smtClean="0">
                <a:latin typeface="Calibri" panose="020F0502020204030204" pitchFamily="34" charset="0"/>
                <a:cs typeface="Calibri" panose="020F0502020204030204" pitchFamily="34" charset="0"/>
              </a:rPr>
              <a:t>:</a:t>
            </a:r>
            <a:endParaRPr lang="az-Latn-AZ" sz="5400" dirty="0" smtClean="0">
              <a:latin typeface="Calibri" panose="020F0502020204030204" pitchFamily="34" charset="0"/>
              <a:cs typeface="Calibri" panose="020F0502020204030204" pitchFamily="34" charset="0"/>
            </a:endParaRPr>
          </a:p>
          <a:p>
            <a:pPr algn="just"/>
            <a:r>
              <a:rPr lang="az-Latn-AZ" sz="4000" dirty="0" smtClean="0">
                <a:latin typeface="Bahnschrift SemiBold Condensed" pitchFamily="34" charset="0"/>
                <a:cs typeface="Calibri" panose="020F0502020204030204" pitchFamily="34" charset="0"/>
              </a:rPr>
              <a:t>0-18 </a:t>
            </a:r>
            <a:r>
              <a:rPr lang="az-Latn-AZ" sz="4000" dirty="0">
                <a:latin typeface="Bahnschrift SemiBold Condensed" pitchFamily="34" charset="0"/>
                <a:cs typeface="Calibri" panose="020F0502020204030204" pitchFamily="34" charset="0"/>
              </a:rPr>
              <a:t>yaşarası sağlamlıq imkanları məhdud uşaqlara icma əsaslı reabilitasiya xidmətlərinin göstərilməsi;</a:t>
            </a:r>
            <a:endParaRPr lang="ru-RU" sz="4000" dirty="0">
              <a:latin typeface="Bahnschrift SemiBold Condensed" pitchFamily="34" charset="0"/>
              <a:cs typeface="Calibri" panose="020F0502020204030204" pitchFamily="34" charset="0"/>
            </a:endParaRPr>
          </a:p>
          <a:p>
            <a:pPr lvl="0" algn="just"/>
            <a:r>
              <a:rPr lang="az-Latn-AZ" sz="4000" dirty="0" smtClean="0">
                <a:latin typeface="Bahnschrift SemiBold Condensed" pitchFamily="34" charset="0"/>
                <a:cs typeface="Calibri" panose="020F0502020204030204" pitchFamily="34" charset="0"/>
              </a:rPr>
              <a:t>Ailələri </a:t>
            </a:r>
            <a:r>
              <a:rPr lang="az-Latn-AZ" sz="4000" dirty="0">
                <a:latin typeface="Bahnschrift SemiBold Condensed" pitchFamily="34" charset="0"/>
                <a:cs typeface="Calibri" panose="020F0502020204030204" pitchFamily="34" charset="0"/>
              </a:rPr>
              <a:t>səlahiyyətləndirmək və onların bilik və bacarıqlarını inkişaf etdirmək; </a:t>
            </a:r>
            <a:endParaRPr lang="ru-RU" sz="4000" dirty="0">
              <a:latin typeface="Bahnschrift SemiBold Condensed" pitchFamily="34" charset="0"/>
              <a:cs typeface="Calibri" panose="020F0502020204030204" pitchFamily="34" charset="0"/>
            </a:endParaRPr>
          </a:p>
          <a:p>
            <a:pPr lvl="0" algn="just"/>
            <a:r>
              <a:rPr lang="az-Latn-AZ" sz="4000" dirty="0" smtClean="0">
                <a:latin typeface="Bahnschrift SemiBold Condensed" pitchFamily="34" charset="0"/>
                <a:cs typeface="Calibri" panose="020F0502020204030204" pitchFamily="34" charset="0"/>
              </a:rPr>
              <a:t>150-dək </a:t>
            </a:r>
            <a:r>
              <a:rPr lang="az-Latn-AZ" sz="4000" dirty="0">
                <a:latin typeface="Bahnschrift SemiBold Condensed" pitchFamily="34" charset="0"/>
                <a:cs typeface="Calibri" panose="020F0502020204030204" pitchFamily="34" charset="0"/>
              </a:rPr>
              <a:t>valideynin İƏRM haqqında məlumatlandırılması;</a:t>
            </a:r>
            <a:endParaRPr lang="ru-RU" sz="4000" dirty="0">
              <a:latin typeface="Bahnschrift SemiBold Condensed" pitchFamily="34" charset="0"/>
              <a:cs typeface="Calibri" panose="020F0502020204030204" pitchFamily="34" charset="0"/>
            </a:endParaRPr>
          </a:p>
          <a:p>
            <a:pPr lvl="0" algn="just"/>
            <a:r>
              <a:rPr lang="az-Latn-AZ" sz="4000" dirty="0">
                <a:latin typeface="Bahnschrift SemiBold Condensed" pitchFamily="34" charset="0"/>
                <a:cs typeface="Calibri" panose="020F0502020204030204" pitchFamily="34" charset="0"/>
              </a:rPr>
              <a:t> Layihənin əməkdaşları tərəfindən bacarıqlarını yüksək səviyyədə inkişaf etdirməklə,onların cəmiyyətə inteqrasiyasına dəstəyin verilməsi</a:t>
            </a:r>
            <a:r>
              <a:rPr lang="az-Latn-AZ" sz="4000" dirty="0" smtClean="0">
                <a:latin typeface="Bahnschrift SemiBold Condensed" pitchFamily="34" charset="0"/>
                <a:cs typeface="Calibri" panose="020F0502020204030204" pitchFamily="34" charset="0"/>
              </a:rPr>
              <a:t>.</a:t>
            </a:r>
            <a:endParaRPr lang="az-Latn-AZ"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0275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975" y="1181100"/>
            <a:ext cx="11087100" cy="5248275"/>
          </a:xfrm>
          <a:prstGeom prst="rect">
            <a:avLst/>
          </a:prstGeom>
          <a:effectLst>
            <a:glow rad="228600">
              <a:schemeClr val="accent5">
                <a:satMod val="175000"/>
                <a:alpha val="40000"/>
              </a:schemeClr>
            </a:glow>
          </a:effectLst>
        </p:spPr>
      </p:pic>
      <p:sp>
        <p:nvSpPr>
          <p:cNvPr id="3" name="TextBox 2"/>
          <p:cNvSpPr txBox="1"/>
          <p:nvPr/>
        </p:nvSpPr>
        <p:spPr>
          <a:xfrm>
            <a:off x="1971674" y="74592"/>
            <a:ext cx="8680117" cy="923330"/>
          </a:xfrm>
          <a:prstGeom prst="rect">
            <a:avLst/>
          </a:prstGeom>
          <a:effectLst>
            <a:glow rad="228600">
              <a:schemeClr val="accent3">
                <a:satMod val="175000"/>
                <a:alpha val="40000"/>
              </a:schemeClr>
            </a:glo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z-Latn-AZ" sz="5400" b="1" dirty="0">
                <a:latin typeface="Bahnschrift SemiBold Condensed" pitchFamily="34" charset="0"/>
                <a:cs typeface="Arial" panose="020B0604020202020204" pitchFamily="34" charset="0"/>
              </a:rPr>
              <a:t>Valideyinler ve uşaqlarla </a:t>
            </a:r>
            <a:r>
              <a:rPr lang="az-Latn-AZ" sz="5400" b="1" dirty="0" smtClean="0">
                <a:latin typeface="Bahnschrift SemiBold Condensed" pitchFamily="34" charset="0"/>
                <a:cs typeface="Arial" panose="020B0604020202020204" pitchFamily="34" charset="0"/>
              </a:rPr>
              <a:t>görüş</a:t>
            </a:r>
            <a:r>
              <a:rPr lang="az-Latn-AZ" sz="2800" dirty="0" smtClean="0">
                <a:latin typeface="Bahnschrift SemiBold Condensed" pitchFamily="34" charset="0"/>
              </a:rPr>
              <a:t> </a:t>
            </a:r>
            <a:endParaRPr lang="en-US" sz="2800" dirty="0">
              <a:latin typeface="Bahnschrift SemiBold Condensed" pitchFamily="34" charset="0"/>
            </a:endParaRPr>
          </a:p>
        </p:txBody>
      </p:sp>
    </p:spTree>
    <p:extLst>
      <p:ext uri="{BB962C8B-B14F-4D97-AF65-F5344CB8AC3E}">
        <p14:creationId xmlns:p14="http://schemas.microsoft.com/office/powerpoint/2010/main" val="24499432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Главное мероприятие">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TM04033927[[fn=Главное мероприятие]]</Template>
  <TotalTime>578</TotalTime>
  <Words>760</Words>
  <Application>Microsoft Office PowerPoint</Application>
  <PresentationFormat>Произвольный</PresentationFormat>
  <Paragraphs>92</Paragraphs>
  <Slides>23</Slides>
  <Notes>0</Notes>
  <HiddenSlides>1</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Главное мероприятие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Mahluga</cp:lastModifiedBy>
  <cp:revision>101</cp:revision>
  <dcterms:created xsi:type="dcterms:W3CDTF">2014-12-24T08:39:30Z</dcterms:created>
  <dcterms:modified xsi:type="dcterms:W3CDTF">2020-01-23T21:38:08Z</dcterms:modified>
</cp:coreProperties>
</file>